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omments/comment1.xml" ContentType="application/vnd.openxmlformats-officedocument.presentationml.comment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34"/>
  </p:notesMasterIdLst>
  <p:sldIdLst>
    <p:sldId id="286" r:id="rId6"/>
    <p:sldId id="287" r:id="rId7"/>
    <p:sldId id="288" r:id="rId8"/>
    <p:sldId id="289" r:id="rId9"/>
    <p:sldId id="290" r:id="rId10"/>
    <p:sldId id="291" r:id="rId11"/>
    <p:sldId id="292" r:id="rId12"/>
    <p:sldId id="293" r:id="rId13"/>
    <p:sldId id="294" r:id="rId14"/>
    <p:sldId id="295" r:id="rId15"/>
    <p:sldId id="296" r:id="rId16"/>
    <p:sldId id="297" r:id="rId17"/>
    <p:sldId id="298" r:id="rId18"/>
    <p:sldId id="313" r:id="rId19"/>
    <p:sldId id="299" r:id="rId20"/>
    <p:sldId id="300" r:id="rId21"/>
    <p:sldId id="301" r:id="rId22"/>
    <p:sldId id="302" r:id="rId23"/>
    <p:sldId id="303" r:id="rId24"/>
    <p:sldId id="304" r:id="rId25"/>
    <p:sldId id="305" r:id="rId26"/>
    <p:sldId id="306" r:id="rId27"/>
    <p:sldId id="307" r:id="rId28"/>
    <p:sldId id="308" r:id="rId29"/>
    <p:sldId id="309" r:id="rId30"/>
    <p:sldId id="310" r:id="rId31"/>
    <p:sldId id="311" r:id="rId32"/>
    <p:sldId id="312" r:id="rId33"/>
  </p:sldIdLst>
  <p:sldSz cx="9144000" cy="6858000" type="letter"/>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cKenzie CIV Shani A." initials="MCSA" lastIdx="3" clrIdx="0">
    <p:extLst>
      <p:ext uri="{19B8F6BF-5375-455C-9EA6-DF929625EA0E}">
        <p15:presenceInfo xmlns:p15="http://schemas.microsoft.com/office/powerpoint/2012/main" userId="McKenzie CIV Shani A." providerId="None"/>
      </p:ext>
    </p:extLst>
  </p:cmAuthor>
  <p:cmAuthor id="2" name="Eichner 1stLt Monica S" initials="E1MS" lastIdx="1" clrIdx="1">
    <p:extLst>
      <p:ext uri="{19B8F6BF-5375-455C-9EA6-DF929625EA0E}">
        <p15:presenceInfo xmlns:p15="http://schemas.microsoft.com/office/powerpoint/2012/main" userId="S-1-5-21-2103720589-201469717-587693536-30519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A9192E"/>
    <a:srgbClr val="0C2340"/>
    <a:srgbClr val="394E62"/>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5259" autoAdjust="0"/>
  </p:normalViewPr>
  <p:slideViewPr>
    <p:cSldViewPr>
      <p:cViewPr varScale="1">
        <p:scale>
          <a:sx n="44" d="100"/>
          <a:sy n="44" d="100"/>
        </p:scale>
        <p:origin x="984" y="5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0-06-29T11:20:47.421" idx="1">
    <p:pos x="4197" y="658"/>
    <p:text>this is implicit but there is no language in the statute, DoDI or MCO that says this</p:text>
    <p:extLst>
      <p:ext uri="{C676402C-5697-4E1C-873F-D02D1690AC5C}">
        <p15:threadingInfo xmlns:p15="http://schemas.microsoft.com/office/powerpoint/2012/main" timeZoneBias="2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13D6FDDC-F40E-42C3-9D93-D8C0AD9728B3}" type="datetimeFigureOut">
              <a:rPr lang="en-US" smtClean="0"/>
              <a:t>6/29/2020</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86C765DF-7811-4254-A7CD-90046A8A9350}" type="slidenum">
              <a:rPr lang="en-US" smtClean="0"/>
              <a:t>‹#›</a:t>
            </a:fld>
            <a:endParaRPr lang="en-US"/>
          </a:p>
        </p:txBody>
      </p:sp>
    </p:spTree>
    <p:extLst>
      <p:ext uri="{BB962C8B-B14F-4D97-AF65-F5344CB8AC3E}">
        <p14:creationId xmlns:p14="http://schemas.microsoft.com/office/powerpoint/2010/main" val="2172629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C765DF-7811-4254-A7CD-90046A8A9350}" type="slidenum">
              <a:rPr lang="en-US" smtClean="0"/>
              <a:t>1</a:t>
            </a:fld>
            <a:endParaRPr lang="en-US"/>
          </a:p>
        </p:txBody>
      </p:sp>
    </p:spTree>
    <p:extLst>
      <p:ext uri="{BB962C8B-B14F-4D97-AF65-F5344CB8AC3E}">
        <p14:creationId xmlns:p14="http://schemas.microsoft.com/office/powerpoint/2010/main" val="34072143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t>
            </a:r>
            <a:r>
              <a:rPr lang="en-US" baseline="0" dirty="0" smtClean="0"/>
              <a:t> last bullet, Spouse or a legal guardian can receive the payment </a:t>
            </a:r>
            <a:endParaRPr lang="en-US" dirty="0"/>
          </a:p>
        </p:txBody>
      </p:sp>
      <p:sp>
        <p:nvSpPr>
          <p:cNvPr id="4" name="Slide Number Placeholder 3"/>
          <p:cNvSpPr>
            <a:spLocks noGrp="1"/>
          </p:cNvSpPr>
          <p:nvPr>
            <p:ph type="sldNum" sz="quarter" idx="10"/>
          </p:nvPr>
        </p:nvSpPr>
        <p:spPr/>
        <p:txBody>
          <a:bodyPr/>
          <a:lstStyle/>
          <a:p>
            <a:fld id="{86C765DF-7811-4254-A7CD-90046A8A9350}" type="slidenum">
              <a:rPr lang="en-US" smtClean="0"/>
              <a:t>10</a:t>
            </a:fld>
            <a:endParaRPr lang="en-US"/>
          </a:p>
        </p:txBody>
      </p:sp>
    </p:spTree>
    <p:extLst>
      <p:ext uri="{BB962C8B-B14F-4D97-AF65-F5344CB8AC3E}">
        <p14:creationId xmlns:p14="http://schemas.microsoft.com/office/powerpoint/2010/main" val="2145632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Source:</a:t>
            </a:r>
            <a:r>
              <a:rPr lang="en-US" baseline="0" dirty="0" smtClean="0"/>
              <a:t> </a:t>
            </a:r>
            <a:r>
              <a:rPr lang="en-US" baseline="0" dirty="0" err="1" smtClean="0"/>
              <a:t>DoDI</a:t>
            </a:r>
            <a:r>
              <a:rPr lang="en-US" baseline="0" dirty="0" smtClean="0"/>
              <a:t> 1342.24, glossary p 12</a:t>
            </a:r>
            <a:endParaRPr lang="en-US" dirty="0" smtClean="0"/>
          </a:p>
          <a:p>
            <a:endParaRPr lang="en-US" dirty="0"/>
          </a:p>
        </p:txBody>
      </p:sp>
      <p:sp>
        <p:nvSpPr>
          <p:cNvPr id="4" name="Slide Number Placeholder 3"/>
          <p:cNvSpPr>
            <a:spLocks noGrp="1"/>
          </p:cNvSpPr>
          <p:nvPr>
            <p:ph type="sldNum" sz="quarter" idx="10"/>
          </p:nvPr>
        </p:nvSpPr>
        <p:spPr/>
        <p:txBody>
          <a:bodyPr/>
          <a:lstStyle/>
          <a:p>
            <a:fld id="{86C765DF-7811-4254-A7CD-90046A8A9350}" type="slidenum">
              <a:rPr lang="en-US" smtClean="0"/>
              <a:t>11</a:t>
            </a:fld>
            <a:endParaRPr lang="en-US"/>
          </a:p>
        </p:txBody>
      </p:sp>
    </p:spTree>
    <p:extLst>
      <p:ext uri="{BB962C8B-B14F-4D97-AF65-F5344CB8AC3E}">
        <p14:creationId xmlns:p14="http://schemas.microsoft.com/office/powerpoint/2010/main" val="28661789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TCAFM</a:t>
            </a:r>
            <a:r>
              <a:rPr lang="en-US" dirty="0" smtClean="0"/>
              <a:t> is not intended to replace child support. </a:t>
            </a:r>
            <a:endParaRPr lang="en-US" dirty="0"/>
          </a:p>
        </p:txBody>
      </p:sp>
      <p:sp>
        <p:nvSpPr>
          <p:cNvPr id="4" name="Slide Number Placeholder 3"/>
          <p:cNvSpPr>
            <a:spLocks noGrp="1"/>
          </p:cNvSpPr>
          <p:nvPr>
            <p:ph type="sldNum" sz="quarter" idx="10"/>
          </p:nvPr>
        </p:nvSpPr>
        <p:spPr/>
        <p:txBody>
          <a:bodyPr/>
          <a:lstStyle/>
          <a:p>
            <a:fld id="{86C765DF-7811-4254-A7CD-90046A8A9350}" type="slidenum">
              <a:rPr lang="en-US" smtClean="0"/>
              <a:t>12</a:t>
            </a:fld>
            <a:endParaRPr lang="en-US"/>
          </a:p>
        </p:txBody>
      </p:sp>
    </p:spTree>
    <p:extLst>
      <p:ext uri="{BB962C8B-B14F-4D97-AF65-F5344CB8AC3E}">
        <p14:creationId xmlns:p14="http://schemas.microsoft.com/office/powerpoint/2010/main" val="12868617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C765DF-7811-4254-A7CD-90046A8A9350}" type="slidenum">
              <a:rPr lang="en-US" smtClean="0"/>
              <a:t>13</a:t>
            </a:fld>
            <a:endParaRPr lang="en-US"/>
          </a:p>
        </p:txBody>
      </p:sp>
    </p:spTree>
    <p:extLst>
      <p:ext uri="{BB962C8B-B14F-4D97-AF65-F5344CB8AC3E}">
        <p14:creationId xmlns:p14="http://schemas.microsoft.com/office/powerpoint/2010/main" val="9191697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“Commencement of eligibility”</a:t>
            </a:r>
            <a:r>
              <a:rPr lang="en-US" baseline="0" dirty="0" smtClean="0"/>
              <a:t> the pay and benefits are delayed due to the application process.  Approved applications have a “retroactive date” to the dates listed on the slide. </a:t>
            </a:r>
            <a:endParaRPr lang="en-US" dirty="0" smtClean="0"/>
          </a:p>
        </p:txBody>
      </p:sp>
      <p:sp>
        <p:nvSpPr>
          <p:cNvPr id="4" name="Slide Number Placeholder 3"/>
          <p:cNvSpPr>
            <a:spLocks noGrp="1"/>
          </p:cNvSpPr>
          <p:nvPr>
            <p:ph type="sldNum" sz="quarter" idx="10"/>
          </p:nvPr>
        </p:nvSpPr>
        <p:spPr/>
        <p:txBody>
          <a:bodyPr/>
          <a:lstStyle/>
          <a:p>
            <a:fld id="{86C765DF-7811-4254-A7CD-90046A8A9350}" type="slidenum">
              <a:rPr lang="en-US" smtClean="0"/>
              <a:t>14</a:t>
            </a:fld>
            <a:endParaRPr lang="en-US"/>
          </a:p>
        </p:txBody>
      </p:sp>
    </p:spTree>
    <p:extLst>
      <p:ext uri="{BB962C8B-B14F-4D97-AF65-F5344CB8AC3E}">
        <p14:creationId xmlns:p14="http://schemas.microsoft.com/office/powerpoint/2010/main" val="14552939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“Commencement of eligibility”</a:t>
            </a:r>
            <a:r>
              <a:rPr lang="en-US" baseline="0" dirty="0" smtClean="0"/>
              <a:t> the pay and benefits are delayed due to the application process.  Approved applications have a “retroactive date” to the dates listed on the slide. </a:t>
            </a:r>
            <a:endParaRPr lang="en-US" dirty="0" smtClean="0"/>
          </a:p>
        </p:txBody>
      </p:sp>
      <p:sp>
        <p:nvSpPr>
          <p:cNvPr id="4" name="Slide Number Placeholder 3"/>
          <p:cNvSpPr>
            <a:spLocks noGrp="1"/>
          </p:cNvSpPr>
          <p:nvPr>
            <p:ph type="sldNum" sz="quarter" idx="10"/>
          </p:nvPr>
        </p:nvSpPr>
        <p:spPr/>
        <p:txBody>
          <a:bodyPr/>
          <a:lstStyle/>
          <a:p>
            <a:fld id="{86C765DF-7811-4254-A7CD-90046A8A9350}" type="slidenum">
              <a:rPr lang="en-US" smtClean="0"/>
              <a:t>15</a:t>
            </a:fld>
            <a:endParaRPr lang="en-US"/>
          </a:p>
        </p:txBody>
      </p:sp>
    </p:spTree>
    <p:extLst>
      <p:ext uri="{BB962C8B-B14F-4D97-AF65-F5344CB8AC3E}">
        <p14:creationId xmlns:p14="http://schemas.microsoft.com/office/powerpoint/2010/main" val="17485150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C765DF-7811-4254-A7CD-90046A8A9350}" type="slidenum">
              <a:rPr lang="en-US" smtClean="0"/>
              <a:t>16</a:t>
            </a:fld>
            <a:endParaRPr lang="en-US"/>
          </a:p>
        </p:txBody>
      </p:sp>
    </p:spTree>
    <p:extLst>
      <p:ext uri="{BB962C8B-B14F-4D97-AF65-F5344CB8AC3E}">
        <p14:creationId xmlns:p14="http://schemas.microsoft.com/office/powerpoint/2010/main" val="5823863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C765DF-7811-4254-A7CD-90046A8A9350}" type="slidenum">
              <a:rPr lang="en-US" smtClean="0"/>
              <a:t>17</a:t>
            </a:fld>
            <a:endParaRPr lang="en-US"/>
          </a:p>
        </p:txBody>
      </p:sp>
    </p:spTree>
    <p:extLst>
      <p:ext uri="{BB962C8B-B14F-4D97-AF65-F5344CB8AC3E}">
        <p14:creationId xmlns:p14="http://schemas.microsoft.com/office/powerpoint/2010/main" val="31227491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VOA rates do not account for rank.</a:t>
            </a:r>
            <a:endParaRPr lang="en-US" dirty="0"/>
          </a:p>
        </p:txBody>
      </p:sp>
      <p:sp>
        <p:nvSpPr>
          <p:cNvPr id="4" name="Slide Number Placeholder 3"/>
          <p:cNvSpPr>
            <a:spLocks noGrp="1"/>
          </p:cNvSpPr>
          <p:nvPr>
            <p:ph type="sldNum" sz="quarter" idx="10"/>
          </p:nvPr>
        </p:nvSpPr>
        <p:spPr/>
        <p:txBody>
          <a:bodyPr/>
          <a:lstStyle/>
          <a:p>
            <a:fld id="{86C765DF-7811-4254-A7CD-90046A8A9350}" type="slidenum">
              <a:rPr lang="en-US" smtClean="0"/>
              <a:t>18</a:t>
            </a:fld>
            <a:endParaRPr lang="en-US"/>
          </a:p>
        </p:txBody>
      </p:sp>
    </p:spTree>
    <p:extLst>
      <p:ext uri="{BB962C8B-B14F-4D97-AF65-F5344CB8AC3E}">
        <p14:creationId xmlns:p14="http://schemas.microsoft.com/office/powerpoint/2010/main" val="34439657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C765DF-7811-4254-A7CD-90046A8A9350}" type="slidenum">
              <a:rPr lang="en-US" smtClean="0"/>
              <a:t>19</a:t>
            </a:fld>
            <a:endParaRPr lang="en-US"/>
          </a:p>
        </p:txBody>
      </p:sp>
    </p:spTree>
    <p:extLst>
      <p:ext uri="{BB962C8B-B14F-4D97-AF65-F5344CB8AC3E}">
        <p14:creationId xmlns:p14="http://schemas.microsoft.com/office/powerpoint/2010/main" val="26451073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C765DF-7811-4254-A7CD-90046A8A9350}" type="slidenum">
              <a:rPr lang="en-US" smtClean="0"/>
              <a:t>2</a:t>
            </a:fld>
            <a:endParaRPr lang="en-US"/>
          </a:p>
        </p:txBody>
      </p:sp>
    </p:spTree>
    <p:extLst>
      <p:ext uri="{BB962C8B-B14F-4D97-AF65-F5344CB8AC3E}">
        <p14:creationId xmlns:p14="http://schemas.microsoft.com/office/powerpoint/2010/main" val="30726239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C765DF-7811-4254-A7CD-90046A8A9350}" type="slidenum">
              <a:rPr lang="en-US" smtClean="0"/>
              <a:t>20</a:t>
            </a:fld>
            <a:endParaRPr lang="en-US"/>
          </a:p>
        </p:txBody>
      </p:sp>
    </p:spTree>
    <p:extLst>
      <p:ext uri="{BB962C8B-B14F-4D97-AF65-F5344CB8AC3E}">
        <p14:creationId xmlns:p14="http://schemas.microsoft.com/office/powerpoint/2010/main" val="15559294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C765DF-7811-4254-A7CD-90046A8A9350}" type="slidenum">
              <a:rPr lang="en-US" smtClean="0"/>
              <a:t>21</a:t>
            </a:fld>
            <a:endParaRPr lang="en-US"/>
          </a:p>
        </p:txBody>
      </p:sp>
    </p:spTree>
    <p:extLst>
      <p:ext uri="{BB962C8B-B14F-4D97-AF65-F5344CB8AC3E}">
        <p14:creationId xmlns:p14="http://schemas.microsoft.com/office/powerpoint/2010/main" val="27344752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C765DF-7811-4254-A7CD-90046A8A9350}" type="slidenum">
              <a:rPr lang="en-US" smtClean="0"/>
              <a:t>22</a:t>
            </a:fld>
            <a:endParaRPr lang="en-US"/>
          </a:p>
        </p:txBody>
      </p:sp>
    </p:spTree>
    <p:extLst>
      <p:ext uri="{BB962C8B-B14F-4D97-AF65-F5344CB8AC3E}">
        <p14:creationId xmlns:p14="http://schemas.microsoft.com/office/powerpoint/2010/main" val="33390029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C765DF-7811-4254-A7CD-90046A8A9350}" type="slidenum">
              <a:rPr lang="en-US" smtClean="0"/>
              <a:t>23</a:t>
            </a:fld>
            <a:endParaRPr lang="en-US"/>
          </a:p>
        </p:txBody>
      </p:sp>
    </p:spTree>
    <p:extLst>
      <p:ext uri="{BB962C8B-B14F-4D97-AF65-F5344CB8AC3E}">
        <p14:creationId xmlns:p14="http://schemas.microsoft.com/office/powerpoint/2010/main" val="34635786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C765DF-7811-4254-A7CD-90046A8A9350}" type="slidenum">
              <a:rPr lang="en-US" smtClean="0"/>
              <a:t>24</a:t>
            </a:fld>
            <a:endParaRPr lang="en-US"/>
          </a:p>
        </p:txBody>
      </p:sp>
    </p:spTree>
    <p:extLst>
      <p:ext uri="{BB962C8B-B14F-4D97-AF65-F5344CB8AC3E}">
        <p14:creationId xmlns:p14="http://schemas.microsoft.com/office/powerpoint/2010/main" val="26748563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C765DF-7811-4254-A7CD-90046A8A9350}" type="slidenum">
              <a:rPr lang="en-US" smtClean="0"/>
              <a:t>25</a:t>
            </a:fld>
            <a:endParaRPr lang="en-US"/>
          </a:p>
        </p:txBody>
      </p:sp>
    </p:spTree>
    <p:extLst>
      <p:ext uri="{BB962C8B-B14F-4D97-AF65-F5344CB8AC3E}">
        <p14:creationId xmlns:p14="http://schemas.microsoft.com/office/powerpoint/2010/main" val="26510478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C765DF-7811-4254-A7CD-90046A8A9350}" type="slidenum">
              <a:rPr lang="en-US" smtClean="0"/>
              <a:t>26</a:t>
            </a:fld>
            <a:endParaRPr lang="en-US"/>
          </a:p>
        </p:txBody>
      </p:sp>
    </p:spTree>
    <p:extLst>
      <p:ext uri="{BB962C8B-B14F-4D97-AF65-F5344CB8AC3E}">
        <p14:creationId xmlns:p14="http://schemas.microsoft.com/office/powerpoint/2010/main" val="82422999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C765DF-7811-4254-A7CD-90046A8A9350}" type="slidenum">
              <a:rPr lang="en-US" smtClean="0"/>
              <a:t>27</a:t>
            </a:fld>
            <a:endParaRPr lang="en-US"/>
          </a:p>
        </p:txBody>
      </p:sp>
    </p:spTree>
    <p:extLst>
      <p:ext uri="{BB962C8B-B14F-4D97-AF65-F5344CB8AC3E}">
        <p14:creationId xmlns:p14="http://schemas.microsoft.com/office/powerpoint/2010/main" val="761517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C765DF-7811-4254-A7CD-90046A8A9350}" type="slidenum">
              <a:rPr lang="en-US" smtClean="0"/>
              <a:t>28</a:t>
            </a:fld>
            <a:endParaRPr lang="en-US"/>
          </a:p>
        </p:txBody>
      </p:sp>
    </p:spTree>
    <p:extLst>
      <p:ext uri="{BB962C8B-B14F-4D97-AF65-F5344CB8AC3E}">
        <p14:creationId xmlns:p14="http://schemas.microsoft.com/office/powerpoint/2010/main" val="1393406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C765DF-7811-4254-A7CD-90046A8A9350}" type="slidenum">
              <a:rPr lang="en-US" smtClean="0"/>
              <a:t>3</a:t>
            </a:fld>
            <a:endParaRPr lang="en-US"/>
          </a:p>
        </p:txBody>
      </p:sp>
    </p:spTree>
    <p:extLst>
      <p:ext uri="{BB962C8B-B14F-4D97-AF65-F5344CB8AC3E}">
        <p14:creationId xmlns:p14="http://schemas.microsoft.com/office/powerpoint/2010/main" val="1423197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C765DF-7811-4254-A7CD-90046A8A9350}" type="slidenum">
              <a:rPr lang="en-US" smtClean="0"/>
              <a:t>4</a:t>
            </a:fld>
            <a:endParaRPr lang="en-US"/>
          </a:p>
        </p:txBody>
      </p:sp>
    </p:spTree>
    <p:extLst>
      <p:ext uri="{BB962C8B-B14F-4D97-AF65-F5344CB8AC3E}">
        <p14:creationId xmlns:p14="http://schemas.microsoft.com/office/powerpoint/2010/main" val="33183195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a:t>
            </a:r>
            <a:r>
              <a:rPr lang="en-US" baseline="0" dirty="0" smtClean="0"/>
              <a:t> </a:t>
            </a:r>
            <a:r>
              <a:rPr lang="en-US" baseline="0" dirty="0" err="1" smtClean="0"/>
              <a:t>DoDI</a:t>
            </a:r>
            <a:r>
              <a:rPr lang="en-US" baseline="0" dirty="0" smtClean="0"/>
              <a:t> 1342.24, glossary p 11 </a:t>
            </a:r>
            <a:endParaRPr lang="en-US" dirty="0"/>
          </a:p>
        </p:txBody>
      </p:sp>
      <p:sp>
        <p:nvSpPr>
          <p:cNvPr id="4" name="Slide Number Placeholder 3"/>
          <p:cNvSpPr>
            <a:spLocks noGrp="1"/>
          </p:cNvSpPr>
          <p:nvPr>
            <p:ph type="sldNum" sz="quarter" idx="10"/>
          </p:nvPr>
        </p:nvSpPr>
        <p:spPr/>
        <p:txBody>
          <a:bodyPr/>
          <a:lstStyle/>
          <a:p>
            <a:fld id="{86C765DF-7811-4254-A7CD-90046A8A9350}" type="slidenum">
              <a:rPr lang="en-US" smtClean="0"/>
              <a:t>5</a:t>
            </a:fld>
            <a:endParaRPr lang="en-US"/>
          </a:p>
        </p:txBody>
      </p:sp>
    </p:spTree>
    <p:extLst>
      <p:ext uri="{BB962C8B-B14F-4D97-AF65-F5344CB8AC3E}">
        <p14:creationId xmlns:p14="http://schemas.microsoft.com/office/powerpoint/2010/main" val="437346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982" marR="0" lvl="0" indent="-174982"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Source:</a:t>
            </a:r>
            <a:r>
              <a:rPr lang="en-US" baseline="0" dirty="0" smtClean="0"/>
              <a:t> </a:t>
            </a:r>
            <a:r>
              <a:rPr lang="en-US" baseline="0" dirty="0" err="1" smtClean="0"/>
              <a:t>DoDI</a:t>
            </a:r>
            <a:r>
              <a:rPr lang="en-US" baseline="0" dirty="0" smtClean="0"/>
              <a:t> 1342.24, glossary p 11 </a:t>
            </a:r>
            <a:endParaRPr lang="en-US" dirty="0" smtClean="0"/>
          </a:p>
          <a:p>
            <a:pPr marL="174982" indent="-174982">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6C765DF-7811-4254-A7CD-90046A8A9350}" type="slidenum">
              <a:rPr lang="en-US" smtClean="0"/>
              <a:t>6</a:t>
            </a:fld>
            <a:endParaRPr lang="en-US"/>
          </a:p>
        </p:txBody>
      </p:sp>
    </p:spTree>
    <p:extLst>
      <p:ext uri="{BB962C8B-B14F-4D97-AF65-F5344CB8AC3E}">
        <p14:creationId xmlns:p14="http://schemas.microsoft.com/office/powerpoint/2010/main" val="31767787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a:t>
            </a:r>
            <a:r>
              <a:rPr lang="en-US" baseline="0" dirty="0" smtClean="0"/>
              <a:t> MCO 1754.11 enclosure 1, page 7-5 </a:t>
            </a:r>
          </a:p>
          <a:p>
            <a:r>
              <a:rPr lang="en-US" baseline="0" dirty="0" smtClean="0"/>
              <a:t>Referred to as “victim advocate” in the order </a:t>
            </a:r>
            <a:endParaRPr lang="en-US" dirty="0"/>
          </a:p>
        </p:txBody>
      </p:sp>
      <p:sp>
        <p:nvSpPr>
          <p:cNvPr id="4" name="Slide Number Placeholder 3"/>
          <p:cNvSpPr>
            <a:spLocks noGrp="1"/>
          </p:cNvSpPr>
          <p:nvPr>
            <p:ph type="sldNum" sz="quarter" idx="10"/>
          </p:nvPr>
        </p:nvSpPr>
        <p:spPr/>
        <p:txBody>
          <a:bodyPr/>
          <a:lstStyle/>
          <a:p>
            <a:fld id="{86C765DF-7811-4254-A7CD-90046A8A9350}" type="slidenum">
              <a:rPr lang="en-US" smtClean="0"/>
              <a:t>7</a:t>
            </a:fld>
            <a:endParaRPr lang="en-US"/>
          </a:p>
        </p:txBody>
      </p:sp>
    </p:spTree>
    <p:extLst>
      <p:ext uri="{BB962C8B-B14F-4D97-AF65-F5344CB8AC3E}">
        <p14:creationId xmlns:p14="http://schemas.microsoft.com/office/powerpoint/2010/main" val="27808151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“Resided with” speaks</a:t>
            </a:r>
            <a:r>
              <a:rPr lang="en-US" baseline="0" dirty="0" smtClean="0"/>
              <a:t> to </a:t>
            </a:r>
            <a:r>
              <a:rPr lang="en-US" baseline="0" dirty="0" smtClean="0"/>
              <a:t>dependent </a:t>
            </a:r>
            <a:r>
              <a:rPr lang="en-US" baseline="0" dirty="0" smtClean="0"/>
              <a:t>children. </a:t>
            </a:r>
            <a:endParaRPr lang="en-US" baseline="0" dirty="0" smtClean="0"/>
          </a:p>
          <a:p>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Source:</a:t>
            </a:r>
            <a:r>
              <a:rPr lang="en-US" baseline="0" dirty="0" smtClean="0"/>
              <a:t> </a:t>
            </a:r>
            <a:r>
              <a:rPr lang="en-US" baseline="0" dirty="0" err="1" smtClean="0"/>
              <a:t>DoDI</a:t>
            </a:r>
            <a:r>
              <a:rPr lang="en-US" baseline="0" dirty="0" smtClean="0"/>
              <a:t> 1342.24, glossary p 11 (30 days)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             </a:t>
            </a:r>
            <a:r>
              <a:rPr lang="en-US" baseline="0" dirty="0" err="1" smtClean="0"/>
              <a:t>DoDI</a:t>
            </a:r>
            <a:r>
              <a:rPr lang="en-US" baseline="0" dirty="0" smtClean="0"/>
              <a:t> 1342.24 section 3 p 5 (resided or married) </a:t>
            </a:r>
            <a:endParaRPr lang="en-US" dirty="0"/>
          </a:p>
        </p:txBody>
      </p:sp>
      <p:sp>
        <p:nvSpPr>
          <p:cNvPr id="4" name="Slide Number Placeholder 3"/>
          <p:cNvSpPr>
            <a:spLocks noGrp="1"/>
          </p:cNvSpPr>
          <p:nvPr>
            <p:ph type="sldNum" sz="quarter" idx="10"/>
          </p:nvPr>
        </p:nvSpPr>
        <p:spPr/>
        <p:txBody>
          <a:bodyPr/>
          <a:lstStyle/>
          <a:p>
            <a:fld id="{86C765DF-7811-4254-A7CD-90046A8A9350}" type="slidenum">
              <a:rPr lang="en-US" smtClean="0"/>
              <a:t>8</a:t>
            </a:fld>
            <a:endParaRPr lang="en-US"/>
          </a:p>
        </p:txBody>
      </p:sp>
    </p:spTree>
    <p:extLst>
      <p:ext uri="{BB962C8B-B14F-4D97-AF65-F5344CB8AC3E}">
        <p14:creationId xmlns:p14="http://schemas.microsoft.com/office/powerpoint/2010/main" val="23873060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Source:</a:t>
            </a:r>
            <a:r>
              <a:rPr lang="en-US" baseline="0" dirty="0" smtClean="0"/>
              <a:t> </a:t>
            </a:r>
            <a:r>
              <a:rPr lang="en-US" baseline="0" dirty="0" err="1" smtClean="0"/>
              <a:t>DoDI</a:t>
            </a:r>
            <a:r>
              <a:rPr lang="en-US" baseline="0" dirty="0" smtClean="0"/>
              <a:t> 1342.24, glossary p 11 </a:t>
            </a:r>
            <a:endParaRPr lang="en-US" dirty="0" smtClean="0"/>
          </a:p>
          <a:p>
            <a:endParaRPr lang="en-US" dirty="0"/>
          </a:p>
        </p:txBody>
      </p:sp>
      <p:sp>
        <p:nvSpPr>
          <p:cNvPr id="4" name="Slide Number Placeholder 3"/>
          <p:cNvSpPr>
            <a:spLocks noGrp="1"/>
          </p:cNvSpPr>
          <p:nvPr>
            <p:ph type="sldNum" sz="quarter" idx="10"/>
          </p:nvPr>
        </p:nvSpPr>
        <p:spPr/>
        <p:txBody>
          <a:bodyPr/>
          <a:lstStyle/>
          <a:p>
            <a:fld id="{86C765DF-7811-4254-A7CD-90046A8A9350}" type="slidenum">
              <a:rPr lang="en-US" smtClean="0"/>
              <a:t>9</a:t>
            </a:fld>
            <a:endParaRPr lang="en-US"/>
          </a:p>
        </p:txBody>
      </p:sp>
    </p:spTree>
    <p:extLst>
      <p:ext uri="{BB962C8B-B14F-4D97-AF65-F5344CB8AC3E}">
        <p14:creationId xmlns:p14="http://schemas.microsoft.com/office/powerpoint/2010/main" val="42467182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79976" y="0"/>
            <a:ext cx="4764024" cy="6858000"/>
          </a:xfrm>
          <a:prstGeom prst="rect">
            <a:avLst/>
          </a:prstGeom>
        </p:spPr>
      </p:pic>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5574972"/>
            <a:ext cx="685800" cy="1283028"/>
          </a:xfrm>
          <a:prstGeom prst="rect">
            <a:avLst/>
          </a:prstGeom>
        </p:spPr>
      </p:pic>
      <p:sp>
        <p:nvSpPr>
          <p:cNvPr id="8" name="Text Placeholder 13"/>
          <p:cNvSpPr>
            <a:spLocks noGrp="1"/>
          </p:cNvSpPr>
          <p:nvPr>
            <p:ph type="body" sz="quarter" idx="14" hasCustomPrompt="1"/>
          </p:nvPr>
        </p:nvSpPr>
        <p:spPr>
          <a:xfrm>
            <a:off x="228600" y="304800"/>
            <a:ext cx="4495800" cy="1524000"/>
          </a:xfrm>
        </p:spPr>
        <p:txBody>
          <a:bodyPr>
            <a:normAutofit/>
          </a:bodyPr>
          <a:lstStyle>
            <a:lvl1pPr marL="0" indent="0">
              <a:lnSpc>
                <a:spcPts val="2000"/>
              </a:lnSpc>
              <a:buNone/>
              <a:defRPr sz="2400" b="1" baseline="0">
                <a:solidFill>
                  <a:schemeClr val="tx1"/>
                </a:solidFill>
              </a:defRPr>
            </a:lvl1pPr>
          </a:lstStyle>
          <a:p>
            <a:pPr lvl="0"/>
            <a:r>
              <a:rPr lang="en-US" dirty="0" smtClean="0"/>
              <a:t>Subject</a:t>
            </a:r>
          </a:p>
          <a:p>
            <a:pPr lvl="0"/>
            <a:r>
              <a:rPr lang="en-US" dirty="0" smtClean="0"/>
              <a:t>Subject</a:t>
            </a:r>
          </a:p>
          <a:p>
            <a:pPr lvl="0"/>
            <a:r>
              <a:rPr lang="en-US" dirty="0" smtClean="0"/>
              <a:t>Subject</a:t>
            </a:r>
          </a:p>
          <a:p>
            <a:pPr lvl="0"/>
            <a:r>
              <a:rPr lang="en-US" dirty="0" smtClean="0"/>
              <a:t>Subject</a:t>
            </a:r>
          </a:p>
          <a:p>
            <a:pPr lvl="0"/>
            <a:r>
              <a:rPr lang="en-US" dirty="0" smtClean="0"/>
              <a:t>Subject</a:t>
            </a:r>
            <a:endParaRPr lang="en-US" dirty="0"/>
          </a:p>
        </p:txBody>
      </p:sp>
      <p:sp>
        <p:nvSpPr>
          <p:cNvPr id="9" name="Text Placeholder 13"/>
          <p:cNvSpPr>
            <a:spLocks noGrp="1"/>
          </p:cNvSpPr>
          <p:nvPr>
            <p:ph type="body" sz="quarter" idx="15" hasCustomPrompt="1"/>
          </p:nvPr>
        </p:nvSpPr>
        <p:spPr>
          <a:xfrm>
            <a:off x="228600" y="3200400"/>
            <a:ext cx="4495800" cy="457200"/>
          </a:xfrm>
        </p:spPr>
        <p:txBody>
          <a:bodyPr>
            <a:noAutofit/>
          </a:bodyPr>
          <a:lstStyle>
            <a:lvl1pPr marL="0" indent="0">
              <a:buNone/>
              <a:defRPr sz="2200" b="1" baseline="0">
                <a:solidFill>
                  <a:schemeClr val="tx1"/>
                </a:solidFill>
              </a:defRPr>
            </a:lvl1pPr>
          </a:lstStyle>
          <a:p>
            <a:pPr lvl="0"/>
            <a:r>
              <a:rPr lang="en-US" dirty="0" smtClean="0"/>
              <a:t>Date of Brief</a:t>
            </a:r>
            <a:endParaRPr lang="en-US" dirty="0"/>
          </a:p>
        </p:txBody>
      </p:sp>
      <p:sp>
        <p:nvSpPr>
          <p:cNvPr id="10" name="Text Placeholder 13"/>
          <p:cNvSpPr>
            <a:spLocks noGrp="1"/>
          </p:cNvSpPr>
          <p:nvPr>
            <p:ph type="body" sz="quarter" idx="16" hasCustomPrompt="1"/>
          </p:nvPr>
        </p:nvSpPr>
        <p:spPr>
          <a:xfrm>
            <a:off x="228600" y="2590800"/>
            <a:ext cx="4495800" cy="533400"/>
          </a:xfrm>
        </p:spPr>
        <p:txBody>
          <a:bodyPr>
            <a:normAutofit/>
          </a:bodyPr>
          <a:lstStyle>
            <a:lvl1pPr marL="0" indent="0">
              <a:lnSpc>
                <a:spcPts val="1500"/>
              </a:lnSpc>
              <a:buNone/>
              <a:defRPr sz="1600" b="1" baseline="0">
                <a:solidFill>
                  <a:schemeClr val="tx1"/>
                </a:solidFill>
              </a:defRPr>
            </a:lvl1pPr>
          </a:lstStyle>
          <a:p>
            <a:pPr lvl="0"/>
            <a:r>
              <a:rPr lang="en-US" dirty="0" smtClean="0"/>
              <a:t>OPR</a:t>
            </a:r>
            <a:endParaRPr lang="en-US" dirty="0"/>
          </a:p>
        </p:txBody>
      </p:sp>
      <p:sp>
        <p:nvSpPr>
          <p:cNvPr id="11" name="Text Placeholder 13"/>
          <p:cNvSpPr>
            <a:spLocks noGrp="1"/>
          </p:cNvSpPr>
          <p:nvPr>
            <p:ph type="body" sz="quarter" idx="17" hasCustomPrompt="1"/>
          </p:nvPr>
        </p:nvSpPr>
        <p:spPr>
          <a:xfrm>
            <a:off x="228600" y="3733800"/>
            <a:ext cx="4495800" cy="762000"/>
          </a:xfrm>
        </p:spPr>
        <p:txBody>
          <a:bodyPr>
            <a:normAutofit/>
          </a:bodyPr>
          <a:lstStyle>
            <a:lvl1pPr marL="0" indent="0">
              <a:buNone/>
              <a:defRPr sz="1600" b="1" baseline="0">
                <a:solidFill>
                  <a:schemeClr val="tx1"/>
                </a:solidFill>
              </a:defRPr>
            </a:lvl1pPr>
          </a:lstStyle>
          <a:p>
            <a:pPr lvl="0"/>
            <a:r>
              <a:rPr lang="en-US" dirty="0" smtClean="0"/>
              <a:t>Briefer</a:t>
            </a:r>
            <a:endParaRPr lang="en-US" dirty="0"/>
          </a:p>
        </p:txBody>
      </p:sp>
      <p:sp>
        <p:nvSpPr>
          <p:cNvPr id="14" name="Footer Placeholder 21"/>
          <p:cNvSpPr>
            <a:spLocks noGrp="1"/>
          </p:cNvSpPr>
          <p:nvPr>
            <p:ph type="ftr" sz="quarter" idx="18"/>
          </p:nvPr>
        </p:nvSpPr>
        <p:spPr>
          <a:xfrm>
            <a:off x="5257800" y="6172200"/>
            <a:ext cx="2438400" cy="549275"/>
          </a:xfrm>
          <a:prstGeom prst="rect">
            <a:avLst/>
          </a:prstGeom>
        </p:spPr>
        <p:txBody>
          <a:bodyPr/>
          <a:lstStyle>
            <a:lvl1pPr algn="l">
              <a:defRPr/>
            </a:lvl1pPr>
          </a:lstStyle>
          <a:p>
            <a:r>
              <a:rPr lang="en-US" u="sng" dirty="0" smtClean="0"/>
              <a:t>Point of Contact:</a:t>
            </a:r>
          </a:p>
          <a:p>
            <a:r>
              <a:rPr lang="en-US" dirty="0" smtClean="0"/>
              <a:t>Rank First Last Name</a:t>
            </a:r>
          </a:p>
          <a:p>
            <a:r>
              <a:rPr lang="en-US" dirty="0" smtClean="0"/>
              <a:t>Telephone #</a:t>
            </a:r>
            <a:endParaRPr lang="en-US" dirty="0"/>
          </a:p>
        </p:txBody>
      </p:sp>
      <p:sp>
        <p:nvSpPr>
          <p:cNvPr id="15" name="Date Placeholder 2"/>
          <p:cNvSpPr>
            <a:spLocks noGrp="1"/>
          </p:cNvSpPr>
          <p:nvPr>
            <p:ph type="dt" sz="half" idx="10"/>
          </p:nvPr>
        </p:nvSpPr>
        <p:spPr>
          <a:xfrm>
            <a:off x="2971800" y="6248400"/>
            <a:ext cx="1905000" cy="365125"/>
          </a:xfrm>
        </p:spPr>
        <p:txBody>
          <a:bodyPr/>
          <a:lstStyle>
            <a:lvl1pPr algn="ctr">
              <a:defRPr/>
            </a:lvl1pPr>
          </a:lstStyle>
          <a:p>
            <a:r>
              <a:rPr lang="en-US" dirty="0" smtClean="0"/>
              <a:t>Version</a:t>
            </a:r>
            <a:endParaRPr lang="en-US" dirty="0"/>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85800" y="6122287"/>
            <a:ext cx="1961393" cy="659513"/>
          </a:xfrm>
          <a:prstGeom prst="rect">
            <a:avLst/>
          </a:prstGeom>
        </p:spPr>
      </p:pic>
    </p:spTree>
    <p:extLst>
      <p:ext uri="{BB962C8B-B14F-4D97-AF65-F5344CB8AC3E}">
        <p14:creationId xmlns:p14="http://schemas.microsoft.com/office/powerpoint/2010/main" val="1604984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 Placeholder 13"/>
          <p:cNvSpPr>
            <a:spLocks noGrp="1"/>
          </p:cNvSpPr>
          <p:nvPr>
            <p:ph type="body" sz="quarter" idx="14" hasCustomPrompt="1"/>
          </p:nvPr>
        </p:nvSpPr>
        <p:spPr>
          <a:xfrm>
            <a:off x="914400" y="2819400"/>
            <a:ext cx="7086600" cy="1524000"/>
          </a:xfrm>
        </p:spPr>
        <p:txBody>
          <a:bodyPr>
            <a:normAutofit/>
          </a:bodyPr>
          <a:lstStyle>
            <a:lvl1pPr marL="0" indent="0">
              <a:lnSpc>
                <a:spcPts val="3000"/>
              </a:lnSpc>
              <a:buNone/>
              <a:defRPr sz="4000" b="1" baseline="0">
                <a:solidFill>
                  <a:schemeClr val="bg1"/>
                </a:solidFill>
              </a:defRPr>
            </a:lvl1pPr>
          </a:lstStyle>
          <a:p>
            <a:pPr lvl="0"/>
            <a:r>
              <a:rPr lang="en-US" dirty="0" smtClean="0"/>
              <a:t>Slide Title</a:t>
            </a:r>
          </a:p>
          <a:p>
            <a:pPr lvl="0"/>
            <a:r>
              <a:rPr lang="en-US" dirty="0" smtClean="0"/>
              <a:t>Slide Title</a:t>
            </a:r>
          </a:p>
          <a:p>
            <a:pPr lvl="0"/>
            <a:r>
              <a:rPr lang="en-US" dirty="0" smtClean="0"/>
              <a:t>Slide Title</a:t>
            </a:r>
            <a:endParaRPr lang="en-US" dirty="0"/>
          </a:p>
        </p:txBody>
      </p:sp>
      <p:sp>
        <p:nvSpPr>
          <p:cNvPr id="8" name="Text Placeholder 13"/>
          <p:cNvSpPr>
            <a:spLocks noGrp="1"/>
          </p:cNvSpPr>
          <p:nvPr>
            <p:ph type="body" sz="quarter" idx="15" hasCustomPrompt="1"/>
          </p:nvPr>
        </p:nvSpPr>
        <p:spPr>
          <a:xfrm>
            <a:off x="914400" y="2362200"/>
            <a:ext cx="7086600" cy="381000"/>
          </a:xfrm>
        </p:spPr>
        <p:txBody>
          <a:bodyPr>
            <a:normAutofit/>
          </a:bodyPr>
          <a:lstStyle>
            <a:lvl1pPr marL="0" indent="0">
              <a:buNone/>
              <a:defRPr sz="1600" b="1" baseline="0">
                <a:solidFill>
                  <a:schemeClr val="bg1"/>
                </a:solidFill>
              </a:defRPr>
            </a:lvl1pPr>
          </a:lstStyle>
          <a:p>
            <a:pPr lvl="0"/>
            <a:r>
              <a:rPr lang="en-US" dirty="0" smtClean="0"/>
              <a:t>BRANCH/PROGRAM</a:t>
            </a:r>
            <a:endParaRPr lang="en-US" dirty="0"/>
          </a:p>
        </p:txBody>
      </p:sp>
      <p:sp>
        <p:nvSpPr>
          <p:cNvPr id="9" name="Text Placeholder 13"/>
          <p:cNvSpPr>
            <a:spLocks noGrp="1"/>
          </p:cNvSpPr>
          <p:nvPr>
            <p:ph type="body" sz="quarter" idx="16" hasCustomPrompt="1"/>
          </p:nvPr>
        </p:nvSpPr>
        <p:spPr>
          <a:xfrm>
            <a:off x="914400" y="4572000"/>
            <a:ext cx="7086600" cy="685800"/>
          </a:xfrm>
        </p:spPr>
        <p:txBody>
          <a:bodyPr>
            <a:normAutofit/>
          </a:bodyPr>
          <a:lstStyle>
            <a:lvl1pPr marL="0" indent="0">
              <a:lnSpc>
                <a:spcPts val="1500"/>
              </a:lnSpc>
              <a:buNone/>
              <a:defRPr sz="1600" b="1" baseline="0">
                <a:solidFill>
                  <a:schemeClr val="bg1"/>
                </a:solidFill>
              </a:defRPr>
            </a:lvl1pPr>
          </a:lstStyle>
          <a:p>
            <a:pPr lvl="0"/>
            <a:r>
              <a:rPr lang="en-US" dirty="0" smtClean="0"/>
              <a:t>AUTHOR NAME </a:t>
            </a:r>
          </a:p>
          <a:p>
            <a:pPr lvl="0"/>
            <a:r>
              <a:rPr lang="en-US" dirty="0" smtClean="0"/>
              <a:t>OR PREFACE</a:t>
            </a:r>
            <a:endParaRPr lang="en-US" dirty="0"/>
          </a:p>
        </p:txBody>
      </p:sp>
    </p:spTree>
    <p:extLst>
      <p:ext uri="{BB962C8B-B14F-4D97-AF65-F5344CB8AC3E}">
        <p14:creationId xmlns:p14="http://schemas.microsoft.com/office/powerpoint/2010/main" val="313248003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 1">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4724400" y="0"/>
            <a:ext cx="4419600" cy="6172200"/>
          </a:xfrm>
        </p:spPr>
        <p:txBody>
          <a:bodyPr/>
          <a:lstStyle/>
          <a:p>
            <a:endParaRPr lang="en-US"/>
          </a:p>
        </p:txBody>
      </p:sp>
      <p:cxnSp>
        <p:nvCxnSpPr>
          <p:cNvPr id="9" name="Straight Connector 8"/>
          <p:cNvCxnSpPr/>
          <p:nvPr userDrawn="1"/>
        </p:nvCxnSpPr>
        <p:spPr>
          <a:xfrm>
            <a:off x="609600" y="6172200"/>
            <a:ext cx="8001000" cy="0"/>
          </a:xfrm>
          <a:prstGeom prst="line">
            <a:avLst/>
          </a:prstGeom>
          <a:ln>
            <a:solidFill>
              <a:srgbClr val="0C2340"/>
            </a:solidFill>
          </a:ln>
        </p:spPr>
        <p:style>
          <a:lnRef idx="1">
            <a:schemeClr val="accent1"/>
          </a:lnRef>
          <a:fillRef idx="0">
            <a:schemeClr val="accent1"/>
          </a:fillRef>
          <a:effectRef idx="0">
            <a:schemeClr val="accent1"/>
          </a:effectRef>
          <a:fontRef idx="minor">
            <a:schemeClr val="tx1"/>
          </a:fontRef>
        </p:style>
      </p:cxnSp>
      <p:sp>
        <p:nvSpPr>
          <p:cNvPr id="14" name="Text Placeholder 13"/>
          <p:cNvSpPr>
            <a:spLocks noGrp="1"/>
          </p:cNvSpPr>
          <p:nvPr>
            <p:ph type="body" sz="quarter" idx="14" hasCustomPrompt="1"/>
          </p:nvPr>
        </p:nvSpPr>
        <p:spPr>
          <a:xfrm>
            <a:off x="533400" y="304800"/>
            <a:ext cx="3886200" cy="609600"/>
          </a:xfrm>
        </p:spPr>
        <p:txBody>
          <a:bodyPr>
            <a:normAutofit/>
          </a:bodyPr>
          <a:lstStyle>
            <a:lvl1pPr marL="0" indent="0">
              <a:buNone/>
              <a:defRPr sz="2800" b="1">
                <a:solidFill>
                  <a:schemeClr val="tx1"/>
                </a:solidFill>
              </a:defRPr>
            </a:lvl1pPr>
          </a:lstStyle>
          <a:p>
            <a:pPr lvl="0"/>
            <a:r>
              <a:rPr lang="en-US" dirty="0" smtClean="0"/>
              <a:t>Slide Title</a:t>
            </a:r>
            <a:endParaRPr lang="en-US" dirty="0"/>
          </a:p>
        </p:txBody>
      </p:sp>
      <p:sp>
        <p:nvSpPr>
          <p:cNvPr id="16" name="Text Placeholder 15"/>
          <p:cNvSpPr>
            <a:spLocks noGrp="1"/>
          </p:cNvSpPr>
          <p:nvPr>
            <p:ph type="body" sz="quarter" idx="15" hasCustomPrompt="1"/>
          </p:nvPr>
        </p:nvSpPr>
        <p:spPr>
          <a:xfrm>
            <a:off x="533400" y="1219200"/>
            <a:ext cx="3886200" cy="4800600"/>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solidFill>
              </a:defRPr>
            </a:lvl1pPr>
          </a:lstStyle>
          <a:p>
            <a:r>
              <a:rPr lang="en-US" sz="1200" dirty="0" smtClean="0"/>
              <a:t>Content: Lorem ipsum dolor sit </a:t>
            </a:r>
            <a:r>
              <a:rPr lang="en-US" sz="1200" dirty="0" err="1" smtClean="0"/>
              <a:t>amet</a:t>
            </a:r>
            <a:r>
              <a:rPr lang="en-US" sz="1200" dirty="0" smtClean="0"/>
              <a:t>, </a:t>
            </a:r>
            <a:r>
              <a:rPr lang="en-US" sz="1200" dirty="0" err="1" smtClean="0"/>
              <a:t>consectetuer</a:t>
            </a:r>
            <a:r>
              <a:rPr lang="en-US" sz="1200" dirty="0" smtClean="0"/>
              <a:t> </a:t>
            </a:r>
            <a:r>
              <a:rPr lang="en-US" sz="1200" dirty="0" err="1" smtClean="0"/>
              <a:t>adipiscing</a:t>
            </a:r>
            <a:r>
              <a:rPr lang="en-US" sz="1200" dirty="0" smtClean="0"/>
              <a:t> </a:t>
            </a:r>
            <a:r>
              <a:rPr lang="en-US" sz="1200" dirty="0" err="1" smtClean="0"/>
              <a:t>elit</a:t>
            </a:r>
            <a:r>
              <a:rPr lang="en-US" sz="1200" dirty="0" smtClean="0"/>
              <a:t>. </a:t>
            </a:r>
            <a:r>
              <a:rPr lang="en-US" sz="1200" dirty="0" err="1" smtClean="0"/>
              <a:t>Aenean</a:t>
            </a:r>
            <a:r>
              <a:rPr lang="en-US" sz="1200" dirty="0" smtClean="0"/>
              <a:t> </a:t>
            </a:r>
            <a:r>
              <a:rPr lang="en-US" sz="1200" dirty="0" err="1" smtClean="0"/>
              <a:t>commodo</a:t>
            </a:r>
            <a:r>
              <a:rPr lang="en-US" sz="1200" dirty="0" smtClean="0"/>
              <a:t> ligula </a:t>
            </a:r>
            <a:r>
              <a:rPr lang="en-US" sz="1200" dirty="0" err="1" smtClean="0"/>
              <a:t>eget</a:t>
            </a:r>
            <a:r>
              <a:rPr lang="en-US" sz="1200" dirty="0" smtClean="0"/>
              <a:t> dolor. </a:t>
            </a:r>
            <a:r>
              <a:rPr lang="en-US" sz="1200" dirty="0" err="1" smtClean="0"/>
              <a:t>Aenean</a:t>
            </a:r>
            <a:r>
              <a:rPr lang="en-US" sz="1200" dirty="0" smtClean="0"/>
              <a:t> </a:t>
            </a:r>
            <a:r>
              <a:rPr lang="en-US" sz="1200" dirty="0" err="1" smtClean="0"/>
              <a:t>massa</a:t>
            </a:r>
            <a:r>
              <a:rPr lang="en-US" sz="1200" dirty="0" smtClean="0"/>
              <a:t>. Cum </a:t>
            </a:r>
            <a:r>
              <a:rPr lang="en-US" sz="1200" dirty="0" err="1" smtClean="0"/>
              <a:t>sociis</a:t>
            </a:r>
            <a:r>
              <a:rPr lang="en-US" sz="1200" dirty="0" smtClean="0"/>
              <a:t> </a:t>
            </a:r>
            <a:r>
              <a:rPr lang="en-US" sz="1200" dirty="0" err="1" smtClean="0"/>
              <a:t>natoque</a:t>
            </a:r>
            <a:r>
              <a:rPr lang="en-US" sz="1200" dirty="0" smtClean="0"/>
              <a:t> </a:t>
            </a:r>
            <a:r>
              <a:rPr lang="en-US" sz="1200" dirty="0" err="1" smtClean="0"/>
              <a:t>penatibus</a:t>
            </a:r>
            <a:r>
              <a:rPr lang="en-US" sz="1200" dirty="0" smtClean="0"/>
              <a:t> et </a:t>
            </a:r>
            <a:r>
              <a:rPr lang="en-US" sz="1200" dirty="0" err="1" smtClean="0"/>
              <a:t>magnis</a:t>
            </a:r>
            <a:r>
              <a:rPr lang="en-US" sz="1200" dirty="0" smtClean="0"/>
              <a:t> dis parturient </a:t>
            </a:r>
            <a:r>
              <a:rPr lang="en-US" sz="1200" dirty="0" err="1" smtClean="0"/>
              <a:t>montes</a:t>
            </a:r>
            <a:r>
              <a:rPr lang="en-US" sz="1200" dirty="0" smtClean="0"/>
              <a:t>, </a:t>
            </a:r>
            <a:r>
              <a:rPr lang="en-US" sz="1200" dirty="0" err="1" smtClean="0"/>
              <a:t>nascetur</a:t>
            </a:r>
            <a:r>
              <a:rPr lang="en-US" sz="1200" dirty="0" smtClean="0"/>
              <a:t> </a:t>
            </a:r>
            <a:r>
              <a:rPr lang="en-US" sz="1200" dirty="0" err="1" smtClean="0"/>
              <a:t>ridiculus</a:t>
            </a:r>
            <a:r>
              <a:rPr lang="en-US" sz="1200" dirty="0" smtClean="0"/>
              <a:t> mus. </a:t>
            </a:r>
            <a:r>
              <a:rPr lang="en-US" sz="1200" dirty="0" err="1" smtClean="0"/>
              <a:t>Donec</a:t>
            </a:r>
            <a:r>
              <a:rPr lang="en-US" sz="1200" dirty="0" smtClean="0"/>
              <a:t> quam </a:t>
            </a:r>
            <a:r>
              <a:rPr lang="en-US" sz="1200" dirty="0" err="1" smtClean="0"/>
              <a:t>felis</a:t>
            </a:r>
            <a:r>
              <a:rPr lang="en-US" sz="1200" dirty="0" smtClean="0"/>
              <a:t>, </a:t>
            </a:r>
            <a:r>
              <a:rPr lang="en-US" sz="1200" dirty="0" err="1" smtClean="0"/>
              <a:t>ultricies</a:t>
            </a:r>
            <a:r>
              <a:rPr lang="en-US" sz="1200" dirty="0" smtClean="0"/>
              <a:t> </a:t>
            </a:r>
            <a:r>
              <a:rPr lang="en-US" sz="1200" dirty="0" err="1" smtClean="0"/>
              <a:t>nec</a:t>
            </a:r>
            <a:r>
              <a:rPr lang="en-US" sz="1200" dirty="0" smtClean="0"/>
              <a:t>, </a:t>
            </a:r>
            <a:r>
              <a:rPr lang="en-US" sz="1200" dirty="0" err="1" smtClean="0"/>
              <a:t>pellentesque</a:t>
            </a:r>
            <a:r>
              <a:rPr lang="en-US" sz="1200" dirty="0" smtClean="0"/>
              <a:t> </a:t>
            </a:r>
            <a:r>
              <a:rPr lang="en-US" sz="1200" dirty="0" err="1" smtClean="0"/>
              <a:t>eu</a:t>
            </a:r>
            <a:r>
              <a:rPr lang="en-US" sz="1200" dirty="0" smtClean="0"/>
              <a:t>, </a:t>
            </a:r>
            <a:r>
              <a:rPr lang="en-US" sz="1200" dirty="0" err="1" smtClean="0"/>
              <a:t>pretium</a:t>
            </a:r>
            <a:r>
              <a:rPr lang="en-US" sz="1200" dirty="0" smtClean="0"/>
              <a:t> </a:t>
            </a:r>
            <a:r>
              <a:rPr lang="en-US" sz="1200" dirty="0" err="1" smtClean="0"/>
              <a:t>quis</a:t>
            </a:r>
            <a:r>
              <a:rPr lang="en-US" sz="1200" dirty="0" smtClean="0"/>
              <a:t>, </a:t>
            </a:r>
            <a:r>
              <a:rPr lang="en-US" sz="1200" dirty="0" err="1" smtClean="0"/>
              <a:t>sem</a:t>
            </a:r>
            <a:endParaRPr lang="en-US" sz="1200" dirty="0" smtClean="0"/>
          </a:p>
        </p:txBody>
      </p:sp>
      <p:sp>
        <p:nvSpPr>
          <p:cNvPr id="23" name="Slide Number Placeholder 22"/>
          <p:cNvSpPr>
            <a:spLocks noGrp="1"/>
          </p:cNvSpPr>
          <p:nvPr>
            <p:ph type="sldNum" sz="quarter" idx="19"/>
          </p:nvPr>
        </p:nvSpPr>
        <p:spPr>
          <a:xfrm>
            <a:off x="7924800" y="6356350"/>
            <a:ext cx="762000" cy="365125"/>
          </a:xfrm>
        </p:spPr>
        <p:txBody>
          <a:bodyPr/>
          <a:lstStyle/>
          <a:p>
            <a:fld id="{5BC166A9-DDD0-49CD-8DB0-614FA4CF797E}" type="slidenum">
              <a:rPr lang="en-US" smtClean="0"/>
              <a:t>‹#›</a:t>
            </a:fld>
            <a:endParaRPr lang="en-US"/>
          </a:p>
        </p:txBody>
      </p:sp>
      <p:sp>
        <p:nvSpPr>
          <p:cNvPr id="10" name="Rectangle 9"/>
          <p:cNvSpPr/>
          <p:nvPr userDrawn="1"/>
        </p:nvSpPr>
        <p:spPr>
          <a:xfrm rot="5400000">
            <a:off x="1592580" y="3040380"/>
            <a:ext cx="6172200" cy="91440"/>
          </a:xfrm>
          <a:prstGeom prst="rect">
            <a:avLst/>
          </a:prstGeom>
          <a:solidFill>
            <a:srgbClr val="A919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Date Placeholder 2"/>
          <p:cNvSpPr>
            <a:spLocks noGrp="1"/>
          </p:cNvSpPr>
          <p:nvPr>
            <p:ph type="dt" sz="half" idx="10"/>
          </p:nvPr>
        </p:nvSpPr>
        <p:spPr>
          <a:xfrm>
            <a:off x="4800600" y="6356350"/>
            <a:ext cx="990600" cy="365125"/>
          </a:xfrm>
        </p:spPr>
        <p:txBody>
          <a:bodyPr/>
          <a:lstStyle>
            <a:lvl1pPr algn="ctr">
              <a:defRPr/>
            </a:lvl1pPr>
          </a:lstStyle>
          <a:p>
            <a:fld id="{BC9E966D-0957-4F9E-9444-21825319815D}" type="datetime1">
              <a:rPr lang="en-US" smtClean="0"/>
              <a:pPr/>
              <a:t>6/29/2020</a:t>
            </a:fld>
            <a:endParaRPr lang="en-US" dirty="0"/>
          </a:p>
        </p:txBody>
      </p:sp>
      <p:grpSp>
        <p:nvGrpSpPr>
          <p:cNvPr id="5" name="Group 4"/>
          <p:cNvGrpSpPr/>
          <p:nvPr userDrawn="1"/>
        </p:nvGrpSpPr>
        <p:grpSpPr>
          <a:xfrm>
            <a:off x="3124200" y="6400800"/>
            <a:ext cx="1925097" cy="304800"/>
            <a:chOff x="2286000" y="6400800"/>
            <a:chExt cx="1925097" cy="304800"/>
          </a:xfrm>
        </p:grpSpPr>
        <p:grpSp>
          <p:nvGrpSpPr>
            <p:cNvPr id="4" name="Group 3"/>
            <p:cNvGrpSpPr/>
            <p:nvPr userDrawn="1"/>
          </p:nvGrpSpPr>
          <p:grpSpPr>
            <a:xfrm>
              <a:off x="2286000" y="6400800"/>
              <a:ext cx="1600200" cy="304800"/>
              <a:chOff x="2286000" y="6400800"/>
              <a:chExt cx="1600200" cy="304800"/>
            </a:xfrm>
          </p:grpSpPr>
          <p:sp>
            <p:nvSpPr>
              <p:cNvPr id="3" name="Rounded Rectangle 2"/>
              <p:cNvSpPr/>
              <p:nvPr userDrawn="1"/>
            </p:nvSpPr>
            <p:spPr>
              <a:xfrm>
                <a:off x="2286000" y="6400800"/>
                <a:ext cx="1600200" cy="304800"/>
              </a:xfrm>
              <a:prstGeom prst="roundRect">
                <a:avLst/>
              </a:prstGeom>
              <a:solidFill>
                <a:srgbClr val="0C23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userDrawn="1"/>
            </p:nvSpPr>
            <p:spPr>
              <a:xfrm>
                <a:off x="2286000" y="6400800"/>
                <a:ext cx="304800" cy="304800"/>
              </a:xfrm>
              <a:prstGeom prst="roundRect">
                <a:avLst/>
              </a:prstGeom>
              <a:solidFill>
                <a:srgbClr val="A919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Freeform 118"/>
            <p:cNvSpPr>
              <a:spLocks noEditPoints="1"/>
            </p:cNvSpPr>
            <p:nvPr userDrawn="1"/>
          </p:nvSpPr>
          <p:spPr bwMode="auto">
            <a:xfrm>
              <a:off x="2368752" y="6468727"/>
              <a:ext cx="168693" cy="169924"/>
            </a:xfrm>
            <a:custGeom>
              <a:avLst/>
              <a:gdLst>
                <a:gd name="T0" fmla="*/ 52 w 208"/>
                <a:gd name="T1" fmla="*/ 194 h 209"/>
                <a:gd name="T2" fmla="*/ 14 w 208"/>
                <a:gd name="T3" fmla="*/ 157 h 209"/>
                <a:gd name="T4" fmla="*/ 0 w 208"/>
                <a:gd name="T5" fmla="*/ 105 h 209"/>
                <a:gd name="T6" fmla="*/ 14 w 208"/>
                <a:gd name="T7" fmla="*/ 52 h 209"/>
                <a:gd name="T8" fmla="*/ 52 w 208"/>
                <a:gd name="T9" fmla="*/ 15 h 209"/>
                <a:gd name="T10" fmla="*/ 104 w 208"/>
                <a:gd name="T11" fmla="*/ 0 h 209"/>
                <a:gd name="T12" fmla="*/ 157 w 208"/>
                <a:gd name="T13" fmla="*/ 15 h 209"/>
                <a:gd name="T14" fmla="*/ 194 w 208"/>
                <a:gd name="T15" fmla="*/ 52 h 209"/>
                <a:gd name="T16" fmla="*/ 208 w 208"/>
                <a:gd name="T17" fmla="*/ 105 h 209"/>
                <a:gd name="T18" fmla="*/ 194 w 208"/>
                <a:gd name="T19" fmla="*/ 157 h 209"/>
                <a:gd name="T20" fmla="*/ 157 w 208"/>
                <a:gd name="T21" fmla="*/ 194 h 209"/>
                <a:gd name="T22" fmla="*/ 104 w 208"/>
                <a:gd name="T23" fmla="*/ 209 h 209"/>
                <a:gd name="T24" fmla="*/ 47 w 208"/>
                <a:gd name="T25" fmla="*/ 100 h 209"/>
                <a:gd name="T26" fmla="*/ 53 w 208"/>
                <a:gd name="T27" fmla="*/ 59 h 209"/>
                <a:gd name="T28" fmla="*/ 13 w 208"/>
                <a:gd name="T29" fmla="*/ 78 h 209"/>
                <a:gd name="T30" fmla="*/ 47 w 208"/>
                <a:gd name="T31" fmla="*/ 100 h 209"/>
                <a:gd name="T32" fmla="*/ 49 w 208"/>
                <a:gd name="T33" fmla="*/ 130 h 209"/>
                <a:gd name="T34" fmla="*/ 10 w 208"/>
                <a:gd name="T35" fmla="*/ 109 h 209"/>
                <a:gd name="T36" fmla="*/ 21 w 208"/>
                <a:gd name="T37" fmla="*/ 150 h 209"/>
                <a:gd name="T38" fmla="*/ 56 w 208"/>
                <a:gd name="T39" fmla="*/ 50 h 209"/>
                <a:gd name="T40" fmla="*/ 72 w 208"/>
                <a:gd name="T41" fmla="*/ 15 h 209"/>
                <a:gd name="T42" fmla="*/ 27 w 208"/>
                <a:gd name="T43" fmla="*/ 50 h 209"/>
                <a:gd name="T44" fmla="*/ 63 w 208"/>
                <a:gd name="T45" fmla="*/ 177 h 209"/>
                <a:gd name="T46" fmla="*/ 27 w 208"/>
                <a:gd name="T47" fmla="*/ 159 h 209"/>
                <a:gd name="T48" fmla="*/ 72 w 208"/>
                <a:gd name="T49" fmla="*/ 194 h 209"/>
                <a:gd name="T50" fmla="*/ 62 w 208"/>
                <a:gd name="T51" fmla="*/ 59 h 209"/>
                <a:gd name="T52" fmla="*/ 99 w 208"/>
                <a:gd name="T53" fmla="*/ 100 h 209"/>
                <a:gd name="T54" fmla="*/ 62 w 208"/>
                <a:gd name="T55" fmla="*/ 59 h 209"/>
                <a:gd name="T56" fmla="*/ 99 w 208"/>
                <a:gd name="T57" fmla="*/ 150 h 209"/>
                <a:gd name="T58" fmla="*/ 56 w 208"/>
                <a:gd name="T59" fmla="*/ 109 h 209"/>
                <a:gd name="T60" fmla="*/ 93 w 208"/>
                <a:gd name="T61" fmla="*/ 11 h 209"/>
                <a:gd name="T62" fmla="*/ 75 w 208"/>
                <a:gd name="T63" fmla="*/ 30 h 209"/>
                <a:gd name="T64" fmla="*/ 99 w 208"/>
                <a:gd name="T65" fmla="*/ 50 h 209"/>
                <a:gd name="T66" fmla="*/ 93 w 208"/>
                <a:gd name="T67" fmla="*/ 11 h 209"/>
                <a:gd name="T68" fmla="*/ 66 w 208"/>
                <a:gd name="T69" fmla="*/ 159 h 209"/>
                <a:gd name="T70" fmla="*/ 86 w 208"/>
                <a:gd name="T71" fmla="*/ 197 h 209"/>
                <a:gd name="T72" fmla="*/ 99 w 208"/>
                <a:gd name="T73" fmla="*/ 199 h 209"/>
                <a:gd name="T74" fmla="*/ 109 w 208"/>
                <a:gd name="T75" fmla="*/ 50 h 209"/>
                <a:gd name="T76" fmla="*/ 131 w 208"/>
                <a:gd name="T77" fmla="*/ 29 h 209"/>
                <a:gd name="T78" fmla="*/ 109 w 208"/>
                <a:gd name="T79" fmla="*/ 10 h 209"/>
                <a:gd name="T80" fmla="*/ 150 w 208"/>
                <a:gd name="T81" fmla="*/ 100 h 209"/>
                <a:gd name="T82" fmla="*/ 109 w 208"/>
                <a:gd name="T83" fmla="*/ 59 h 209"/>
                <a:gd name="T84" fmla="*/ 150 w 208"/>
                <a:gd name="T85" fmla="*/ 100 h 209"/>
                <a:gd name="T86" fmla="*/ 109 w 208"/>
                <a:gd name="T87" fmla="*/ 150 h 209"/>
                <a:gd name="T88" fmla="*/ 150 w 208"/>
                <a:gd name="T89" fmla="*/ 109 h 209"/>
                <a:gd name="T90" fmla="*/ 131 w 208"/>
                <a:gd name="T91" fmla="*/ 180 h 209"/>
                <a:gd name="T92" fmla="*/ 109 w 208"/>
                <a:gd name="T93" fmla="*/ 159 h 209"/>
                <a:gd name="T94" fmla="*/ 119 w 208"/>
                <a:gd name="T95" fmla="*/ 198 h 209"/>
                <a:gd name="T96" fmla="*/ 143 w 208"/>
                <a:gd name="T97" fmla="*/ 31 h 209"/>
                <a:gd name="T98" fmla="*/ 181 w 208"/>
                <a:gd name="T99" fmla="*/ 50 h 209"/>
                <a:gd name="T100" fmla="*/ 133 w 208"/>
                <a:gd name="T101" fmla="*/ 14 h 209"/>
                <a:gd name="T102" fmla="*/ 150 w 208"/>
                <a:gd name="T103" fmla="*/ 159 h 209"/>
                <a:gd name="T104" fmla="*/ 160 w 208"/>
                <a:gd name="T105" fmla="*/ 181 h 209"/>
                <a:gd name="T106" fmla="*/ 150 w 208"/>
                <a:gd name="T107" fmla="*/ 159 h 209"/>
                <a:gd name="T108" fmla="*/ 159 w 208"/>
                <a:gd name="T109" fmla="*/ 100 h 209"/>
                <a:gd name="T110" fmla="*/ 195 w 208"/>
                <a:gd name="T111" fmla="*/ 78 h 209"/>
                <a:gd name="T112" fmla="*/ 153 w 208"/>
                <a:gd name="T113" fmla="*/ 59 h 209"/>
                <a:gd name="T114" fmla="*/ 153 w 208"/>
                <a:gd name="T115" fmla="*/ 150 h 209"/>
                <a:gd name="T116" fmla="*/ 195 w 208"/>
                <a:gd name="T117" fmla="*/ 131 h 209"/>
                <a:gd name="T118" fmla="*/ 159 w 208"/>
                <a:gd name="T119" fmla="*/ 109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08" h="209">
                  <a:moveTo>
                    <a:pt x="76" y="205"/>
                  </a:moveTo>
                  <a:cubicBezTo>
                    <a:pt x="68" y="202"/>
                    <a:pt x="59" y="199"/>
                    <a:pt x="52" y="194"/>
                  </a:cubicBezTo>
                  <a:cubicBezTo>
                    <a:pt x="44" y="190"/>
                    <a:pt x="37" y="184"/>
                    <a:pt x="30" y="178"/>
                  </a:cubicBezTo>
                  <a:cubicBezTo>
                    <a:pt x="24" y="172"/>
                    <a:pt x="19" y="165"/>
                    <a:pt x="14" y="157"/>
                  </a:cubicBezTo>
                  <a:cubicBezTo>
                    <a:pt x="10" y="149"/>
                    <a:pt x="6" y="141"/>
                    <a:pt x="4" y="132"/>
                  </a:cubicBezTo>
                  <a:cubicBezTo>
                    <a:pt x="1" y="123"/>
                    <a:pt x="0" y="114"/>
                    <a:pt x="0" y="105"/>
                  </a:cubicBezTo>
                  <a:cubicBezTo>
                    <a:pt x="0" y="95"/>
                    <a:pt x="1" y="86"/>
                    <a:pt x="4" y="77"/>
                  </a:cubicBezTo>
                  <a:cubicBezTo>
                    <a:pt x="6" y="68"/>
                    <a:pt x="10" y="60"/>
                    <a:pt x="14" y="52"/>
                  </a:cubicBezTo>
                  <a:cubicBezTo>
                    <a:pt x="19" y="44"/>
                    <a:pt x="24" y="37"/>
                    <a:pt x="30" y="31"/>
                  </a:cubicBezTo>
                  <a:cubicBezTo>
                    <a:pt x="37" y="25"/>
                    <a:pt x="44" y="19"/>
                    <a:pt x="52" y="15"/>
                  </a:cubicBezTo>
                  <a:cubicBezTo>
                    <a:pt x="59" y="10"/>
                    <a:pt x="68" y="7"/>
                    <a:pt x="76" y="4"/>
                  </a:cubicBezTo>
                  <a:cubicBezTo>
                    <a:pt x="85" y="2"/>
                    <a:pt x="94" y="0"/>
                    <a:pt x="104" y="0"/>
                  </a:cubicBezTo>
                  <a:cubicBezTo>
                    <a:pt x="114" y="0"/>
                    <a:pt x="123" y="2"/>
                    <a:pt x="132" y="4"/>
                  </a:cubicBezTo>
                  <a:cubicBezTo>
                    <a:pt x="141" y="7"/>
                    <a:pt x="149" y="10"/>
                    <a:pt x="157" y="15"/>
                  </a:cubicBezTo>
                  <a:cubicBezTo>
                    <a:pt x="164" y="19"/>
                    <a:pt x="171" y="25"/>
                    <a:pt x="178" y="31"/>
                  </a:cubicBezTo>
                  <a:cubicBezTo>
                    <a:pt x="184" y="37"/>
                    <a:pt x="189" y="44"/>
                    <a:pt x="194" y="52"/>
                  </a:cubicBezTo>
                  <a:cubicBezTo>
                    <a:pt x="198" y="60"/>
                    <a:pt x="202" y="68"/>
                    <a:pt x="204" y="77"/>
                  </a:cubicBezTo>
                  <a:cubicBezTo>
                    <a:pt x="207" y="86"/>
                    <a:pt x="208" y="95"/>
                    <a:pt x="208" y="105"/>
                  </a:cubicBezTo>
                  <a:cubicBezTo>
                    <a:pt x="208" y="114"/>
                    <a:pt x="207" y="123"/>
                    <a:pt x="204" y="132"/>
                  </a:cubicBezTo>
                  <a:cubicBezTo>
                    <a:pt x="202" y="141"/>
                    <a:pt x="198" y="149"/>
                    <a:pt x="194" y="157"/>
                  </a:cubicBezTo>
                  <a:cubicBezTo>
                    <a:pt x="189" y="165"/>
                    <a:pt x="184" y="172"/>
                    <a:pt x="178" y="178"/>
                  </a:cubicBezTo>
                  <a:cubicBezTo>
                    <a:pt x="171" y="184"/>
                    <a:pt x="164" y="190"/>
                    <a:pt x="157" y="194"/>
                  </a:cubicBezTo>
                  <a:cubicBezTo>
                    <a:pt x="149" y="199"/>
                    <a:pt x="141" y="202"/>
                    <a:pt x="132" y="205"/>
                  </a:cubicBezTo>
                  <a:cubicBezTo>
                    <a:pt x="123" y="207"/>
                    <a:pt x="114" y="209"/>
                    <a:pt x="104" y="209"/>
                  </a:cubicBezTo>
                  <a:cubicBezTo>
                    <a:pt x="94" y="209"/>
                    <a:pt x="85" y="207"/>
                    <a:pt x="76" y="205"/>
                  </a:cubicBezTo>
                  <a:close/>
                  <a:moveTo>
                    <a:pt x="47" y="100"/>
                  </a:moveTo>
                  <a:cubicBezTo>
                    <a:pt x="47" y="93"/>
                    <a:pt x="48" y="86"/>
                    <a:pt x="49" y="79"/>
                  </a:cubicBezTo>
                  <a:cubicBezTo>
                    <a:pt x="50" y="72"/>
                    <a:pt x="51" y="65"/>
                    <a:pt x="53" y="59"/>
                  </a:cubicBezTo>
                  <a:cubicBezTo>
                    <a:pt x="21" y="59"/>
                    <a:pt x="21" y="59"/>
                    <a:pt x="21" y="59"/>
                  </a:cubicBezTo>
                  <a:cubicBezTo>
                    <a:pt x="18" y="65"/>
                    <a:pt x="15" y="71"/>
                    <a:pt x="13" y="78"/>
                  </a:cubicBezTo>
                  <a:cubicBezTo>
                    <a:pt x="11" y="85"/>
                    <a:pt x="10" y="92"/>
                    <a:pt x="10" y="100"/>
                  </a:cubicBezTo>
                  <a:lnTo>
                    <a:pt x="47" y="100"/>
                  </a:lnTo>
                  <a:close/>
                  <a:moveTo>
                    <a:pt x="53" y="150"/>
                  </a:moveTo>
                  <a:cubicBezTo>
                    <a:pt x="51" y="144"/>
                    <a:pt x="50" y="137"/>
                    <a:pt x="49" y="130"/>
                  </a:cubicBezTo>
                  <a:cubicBezTo>
                    <a:pt x="48" y="123"/>
                    <a:pt x="47" y="116"/>
                    <a:pt x="47" y="109"/>
                  </a:cubicBezTo>
                  <a:cubicBezTo>
                    <a:pt x="10" y="109"/>
                    <a:pt x="10" y="109"/>
                    <a:pt x="10" y="109"/>
                  </a:cubicBezTo>
                  <a:cubicBezTo>
                    <a:pt x="10" y="117"/>
                    <a:pt x="11" y="124"/>
                    <a:pt x="13" y="131"/>
                  </a:cubicBezTo>
                  <a:cubicBezTo>
                    <a:pt x="15" y="138"/>
                    <a:pt x="18" y="144"/>
                    <a:pt x="21" y="150"/>
                  </a:cubicBezTo>
                  <a:lnTo>
                    <a:pt x="53" y="150"/>
                  </a:lnTo>
                  <a:close/>
                  <a:moveTo>
                    <a:pt x="56" y="50"/>
                  </a:moveTo>
                  <a:cubicBezTo>
                    <a:pt x="58" y="43"/>
                    <a:pt x="60" y="38"/>
                    <a:pt x="63" y="32"/>
                  </a:cubicBezTo>
                  <a:cubicBezTo>
                    <a:pt x="66" y="26"/>
                    <a:pt x="69" y="21"/>
                    <a:pt x="72" y="15"/>
                  </a:cubicBezTo>
                  <a:cubicBezTo>
                    <a:pt x="63" y="19"/>
                    <a:pt x="55" y="23"/>
                    <a:pt x="47" y="29"/>
                  </a:cubicBezTo>
                  <a:cubicBezTo>
                    <a:pt x="39" y="35"/>
                    <a:pt x="33" y="42"/>
                    <a:pt x="27" y="50"/>
                  </a:cubicBezTo>
                  <a:lnTo>
                    <a:pt x="56" y="50"/>
                  </a:lnTo>
                  <a:close/>
                  <a:moveTo>
                    <a:pt x="63" y="177"/>
                  </a:moveTo>
                  <a:cubicBezTo>
                    <a:pt x="60" y="171"/>
                    <a:pt x="58" y="165"/>
                    <a:pt x="56" y="159"/>
                  </a:cubicBezTo>
                  <a:cubicBezTo>
                    <a:pt x="27" y="159"/>
                    <a:pt x="27" y="159"/>
                    <a:pt x="27" y="159"/>
                  </a:cubicBezTo>
                  <a:cubicBezTo>
                    <a:pt x="33" y="167"/>
                    <a:pt x="39" y="174"/>
                    <a:pt x="47" y="180"/>
                  </a:cubicBezTo>
                  <a:cubicBezTo>
                    <a:pt x="55" y="186"/>
                    <a:pt x="63" y="190"/>
                    <a:pt x="72" y="194"/>
                  </a:cubicBezTo>
                  <a:cubicBezTo>
                    <a:pt x="69" y="188"/>
                    <a:pt x="66" y="183"/>
                    <a:pt x="63" y="177"/>
                  </a:cubicBezTo>
                  <a:close/>
                  <a:moveTo>
                    <a:pt x="62" y="59"/>
                  </a:moveTo>
                  <a:cubicBezTo>
                    <a:pt x="59" y="72"/>
                    <a:pt x="57" y="86"/>
                    <a:pt x="56" y="100"/>
                  </a:cubicBezTo>
                  <a:cubicBezTo>
                    <a:pt x="99" y="100"/>
                    <a:pt x="99" y="100"/>
                    <a:pt x="99" y="100"/>
                  </a:cubicBezTo>
                  <a:cubicBezTo>
                    <a:pt x="99" y="59"/>
                    <a:pt x="99" y="59"/>
                    <a:pt x="99" y="59"/>
                  </a:cubicBezTo>
                  <a:lnTo>
                    <a:pt x="62" y="59"/>
                  </a:lnTo>
                  <a:close/>
                  <a:moveTo>
                    <a:pt x="62" y="150"/>
                  </a:moveTo>
                  <a:cubicBezTo>
                    <a:pt x="99" y="150"/>
                    <a:pt x="99" y="150"/>
                    <a:pt x="99" y="150"/>
                  </a:cubicBezTo>
                  <a:cubicBezTo>
                    <a:pt x="99" y="109"/>
                    <a:pt x="99" y="109"/>
                    <a:pt x="99" y="109"/>
                  </a:cubicBezTo>
                  <a:cubicBezTo>
                    <a:pt x="56" y="109"/>
                    <a:pt x="56" y="109"/>
                    <a:pt x="56" y="109"/>
                  </a:cubicBezTo>
                  <a:cubicBezTo>
                    <a:pt x="57" y="123"/>
                    <a:pt x="59" y="137"/>
                    <a:pt x="62" y="150"/>
                  </a:cubicBezTo>
                  <a:close/>
                  <a:moveTo>
                    <a:pt x="93" y="11"/>
                  </a:moveTo>
                  <a:cubicBezTo>
                    <a:pt x="91" y="11"/>
                    <a:pt x="89" y="11"/>
                    <a:pt x="86" y="12"/>
                  </a:cubicBezTo>
                  <a:cubicBezTo>
                    <a:pt x="82" y="17"/>
                    <a:pt x="78" y="23"/>
                    <a:pt x="75" y="30"/>
                  </a:cubicBezTo>
                  <a:cubicBezTo>
                    <a:pt x="71" y="36"/>
                    <a:pt x="68" y="43"/>
                    <a:pt x="66" y="50"/>
                  </a:cubicBezTo>
                  <a:cubicBezTo>
                    <a:pt x="99" y="50"/>
                    <a:pt x="99" y="50"/>
                    <a:pt x="99" y="50"/>
                  </a:cubicBezTo>
                  <a:cubicBezTo>
                    <a:pt x="99" y="10"/>
                    <a:pt x="99" y="10"/>
                    <a:pt x="99" y="10"/>
                  </a:cubicBezTo>
                  <a:cubicBezTo>
                    <a:pt x="97" y="10"/>
                    <a:pt x="95" y="10"/>
                    <a:pt x="93" y="11"/>
                  </a:cubicBezTo>
                  <a:close/>
                  <a:moveTo>
                    <a:pt x="99" y="159"/>
                  </a:moveTo>
                  <a:cubicBezTo>
                    <a:pt x="66" y="159"/>
                    <a:pt x="66" y="159"/>
                    <a:pt x="66" y="159"/>
                  </a:cubicBezTo>
                  <a:cubicBezTo>
                    <a:pt x="68" y="166"/>
                    <a:pt x="71" y="173"/>
                    <a:pt x="75" y="179"/>
                  </a:cubicBezTo>
                  <a:cubicBezTo>
                    <a:pt x="78" y="186"/>
                    <a:pt x="82" y="192"/>
                    <a:pt x="86" y="197"/>
                  </a:cubicBezTo>
                  <a:cubicBezTo>
                    <a:pt x="89" y="198"/>
                    <a:pt x="91" y="198"/>
                    <a:pt x="93" y="198"/>
                  </a:cubicBezTo>
                  <a:cubicBezTo>
                    <a:pt x="95" y="199"/>
                    <a:pt x="97" y="199"/>
                    <a:pt x="99" y="199"/>
                  </a:cubicBezTo>
                  <a:lnTo>
                    <a:pt x="99" y="159"/>
                  </a:lnTo>
                  <a:close/>
                  <a:moveTo>
                    <a:pt x="109" y="50"/>
                  </a:moveTo>
                  <a:cubicBezTo>
                    <a:pt x="140" y="50"/>
                    <a:pt x="140" y="50"/>
                    <a:pt x="140" y="50"/>
                  </a:cubicBezTo>
                  <a:cubicBezTo>
                    <a:pt x="138" y="42"/>
                    <a:pt x="135" y="36"/>
                    <a:pt x="131" y="29"/>
                  </a:cubicBezTo>
                  <a:cubicBezTo>
                    <a:pt x="127" y="23"/>
                    <a:pt x="123" y="17"/>
                    <a:pt x="119" y="11"/>
                  </a:cubicBezTo>
                  <a:cubicBezTo>
                    <a:pt x="116" y="11"/>
                    <a:pt x="112" y="10"/>
                    <a:pt x="109" y="10"/>
                  </a:cubicBezTo>
                  <a:lnTo>
                    <a:pt x="109" y="50"/>
                  </a:lnTo>
                  <a:close/>
                  <a:moveTo>
                    <a:pt x="150" y="100"/>
                  </a:moveTo>
                  <a:cubicBezTo>
                    <a:pt x="149" y="86"/>
                    <a:pt x="147" y="72"/>
                    <a:pt x="143" y="59"/>
                  </a:cubicBezTo>
                  <a:cubicBezTo>
                    <a:pt x="109" y="59"/>
                    <a:pt x="109" y="59"/>
                    <a:pt x="109" y="59"/>
                  </a:cubicBezTo>
                  <a:cubicBezTo>
                    <a:pt x="109" y="100"/>
                    <a:pt x="109" y="100"/>
                    <a:pt x="109" y="100"/>
                  </a:cubicBezTo>
                  <a:lnTo>
                    <a:pt x="150" y="100"/>
                  </a:lnTo>
                  <a:close/>
                  <a:moveTo>
                    <a:pt x="109" y="109"/>
                  </a:moveTo>
                  <a:cubicBezTo>
                    <a:pt x="109" y="150"/>
                    <a:pt x="109" y="150"/>
                    <a:pt x="109" y="150"/>
                  </a:cubicBezTo>
                  <a:cubicBezTo>
                    <a:pt x="143" y="150"/>
                    <a:pt x="143" y="150"/>
                    <a:pt x="143" y="150"/>
                  </a:cubicBezTo>
                  <a:cubicBezTo>
                    <a:pt x="147" y="137"/>
                    <a:pt x="149" y="123"/>
                    <a:pt x="150" y="109"/>
                  </a:cubicBezTo>
                  <a:lnTo>
                    <a:pt x="109" y="109"/>
                  </a:lnTo>
                  <a:close/>
                  <a:moveTo>
                    <a:pt x="131" y="180"/>
                  </a:moveTo>
                  <a:cubicBezTo>
                    <a:pt x="135" y="173"/>
                    <a:pt x="138" y="167"/>
                    <a:pt x="140" y="159"/>
                  </a:cubicBezTo>
                  <a:cubicBezTo>
                    <a:pt x="109" y="159"/>
                    <a:pt x="109" y="159"/>
                    <a:pt x="109" y="159"/>
                  </a:cubicBezTo>
                  <a:cubicBezTo>
                    <a:pt x="109" y="199"/>
                    <a:pt x="109" y="199"/>
                    <a:pt x="109" y="199"/>
                  </a:cubicBezTo>
                  <a:cubicBezTo>
                    <a:pt x="112" y="199"/>
                    <a:pt x="116" y="198"/>
                    <a:pt x="119" y="198"/>
                  </a:cubicBezTo>
                  <a:cubicBezTo>
                    <a:pt x="123" y="192"/>
                    <a:pt x="128" y="186"/>
                    <a:pt x="131" y="180"/>
                  </a:cubicBezTo>
                  <a:close/>
                  <a:moveTo>
                    <a:pt x="143" y="31"/>
                  </a:moveTo>
                  <a:cubicBezTo>
                    <a:pt x="145" y="37"/>
                    <a:pt x="148" y="43"/>
                    <a:pt x="150" y="50"/>
                  </a:cubicBezTo>
                  <a:cubicBezTo>
                    <a:pt x="181" y="50"/>
                    <a:pt x="181" y="50"/>
                    <a:pt x="181" y="50"/>
                  </a:cubicBezTo>
                  <a:cubicBezTo>
                    <a:pt x="175" y="41"/>
                    <a:pt x="168" y="34"/>
                    <a:pt x="160" y="28"/>
                  </a:cubicBezTo>
                  <a:cubicBezTo>
                    <a:pt x="152" y="22"/>
                    <a:pt x="143" y="18"/>
                    <a:pt x="133" y="14"/>
                  </a:cubicBezTo>
                  <a:cubicBezTo>
                    <a:pt x="136" y="20"/>
                    <a:pt x="140" y="25"/>
                    <a:pt x="143" y="31"/>
                  </a:cubicBezTo>
                  <a:close/>
                  <a:moveTo>
                    <a:pt x="150" y="159"/>
                  </a:moveTo>
                  <a:cubicBezTo>
                    <a:pt x="146" y="172"/>
                    <a:pt x="140" y="184"/>
                    <a:pt x="133" y="195"/>
                  </a:cubicBezTo>
                  <a:cubicBezTo>
                    <a:pt x="143" y="191"/>
                    <a:pt x="152" y="187"/>
                    <a:pt x="160" y="181"/>
                  </a:cubicBezTo>
                  <a:cubicBezTo>
                    <a:pt x="168" y="175"/>
                    <a:pt x="175" y="168"/>
                    <a:pt x="181" y="159"/>
                  </a:cubicBezTo>
                  <a:lnTo>
                    <a:pt x="150" y="159"/>
                  </a:lnTo>
                  <a:close/>
                  <a:moveTo>
                    <a:pt x="153" y="59"/>
                  </a:moveTo>
                  <a:cubicBezTo>
                    <a:pt x="157" y="72"/>
                    <a:pt x="159" y="86"/>
                    <a:pt x="159" y="100"/>
                  </a:cubicBezTo>
                  <a:cubicBezTo>
                    <a:pt x="198" y="100"/>
                    <a:pt x="198" y="100"/>
                    <a:pt x="198" y="100"/>
                  </a:cubicBezTo>
                  <a:cubicBezTo>
                    <a:pt x="198" y="92"/>
                    <a:pt x="197" y="85"/>
                    <a:pt x="195" y="78"/>
                  </a:cubicBezTo>
                  <a:cubicBezTo>
                    <a:pt x="193" y="71"/>
                    <a:pt x="190" y="65"/>
                    <a:pt x="187" y="59"/>
                  </a:cubicBezTo>
                  <a:lnTo>
                    <a:pt x="153" y="59"/>
                  </a:lnTo>
                  <a:close/>
                  <a:moveTo>
                    <a:pt x="159" y="109"/>
                  </a:moveTo>
                  <a:cubicBezTo>
                    <a:pt x="159" y="123"/>
                    <a:pt x="157" y="137"/>
                    <a:pt x="153" y="150"/>
                  </a:cubicBezTo>
                  <a:cubicBezTo>
                    <a:pt x="187" y="150"/>
                    <a:pt x="187" y="150"/>
                    <a:pt x="187" y="150"/>
                  </a:cubicBezTo>
                  <a:cubicBezTo>
                    <a:pt x="190" y="144"/>
                    <a:pt x="193" y="138"/>
                    <a:pt x="195" y="131"/>
                  </a:cubicBezTo>
                  <a:cubicBezTo>
                    <a:pt x="197" y="124"/>
                    <a:pt x="198" y="117"/>
                    <a:pt x="198" y="109"/>
                  </a:cubicBezTo>
                  <a:lnTo>
                    <a:pt x="159" y="10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rgbClr val="C00000"/>
                </a:solidFill>
              </a:endParaRPr>
            </a:p>
          </p:txBody>
        </p:sp>
        <p:sp>
          <p:nvSpPr>
            <p:cNvPr id="2" name="TextBox 1"/>
            <p:cNvSpPr txBox="1"/>
            <p:nvPr userDrawn="1"/>
          </p:nvSpPr>
          <p:spPr>
            <a:xfrm>
              <a:off x="2534697" y="6419125"/>
              <a:ext cx="1676400" cy="261610"/>
            </a:xfrm>
            <a:prstGeom prst="rect">
              <a:avLst/>
            </a:prstGeom>
            <a:noFill/>
          </p:spPr>
          <p:txBody>
            <a:bodyPr wrap="square" rtlCol="0">
              <a:spAutoFit/>
            </a:bodyPr>
            <a:lstStyle/>
            <a:p>
              <a:r>
                <a:rPr lang="en-US" sz="1100" b="1" dirty="0" smtClean="0">
                  <a:solidFill>
                    <a:schemeClr val="bg1"/>
                  </a:solidFill>
                </a:rPr>
                <a:t>www.usmc-mccs.org</a:t>
              </a:r>
              <a:endParaRPr lang="en-US" sz="1100" b="1" dirty="0">
                <a:solidFill>
                  <a:schemeClr val="bg1"/>
                </a:solidFill>
              </a:endParaRPr>
            </a:p>
          </p:txBody>
        </p:sp>
      </p:grpSp>
      <p:sp>
        <p:nvSpPr>
          <p:cNvPr id="17" name="Footer Placeholder 3"/>
          <p:cNvSpPr txBox="1">
            <a:spLocks/>
          </p:cNvSpPr>
          <p:nvPr userDrawn="1"/>
        </p:nvSpPr>
        <p:spPr>
          <a:xfrm>
            <a:off x="5873496" y="6340475"/>
            <a:ext cx="2133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Version 2/01112018</a:t>
            </a:r>
            <a:endParaRPr lang="en-US" dirty="0"/>
          </a:p>
        </p:txBody>
      </p:sp>
    </p:spTree>
    <p:extLst>
      <p:ext uri="{BB962C8B-B14F-4D97-AF65-F5344CB8AC3E}">
        <p14:creationId xmlns:p14="http://schemas.microsoft.com/office/powerpoint/2010/main" val="140263277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2">
    <p:spTree>
      <p:nvGrpSpPr>
        <p:cNvPr id="1" name=""/>
        <p:cNvGrpSpPr/>
        <p:nvPr/>
      </p:nvGrpSpPr>
      <p:grpSpPr>
        <a:xfrm>
          <a:off x="0" y="0"/>
          <a:ext cx="0" cy="0"/>
          <a:chOff x="0" y="0"/>
          <a:chExt cx="0" cy="0"/>
        </a:xfrm>
      </p:grpSpPr>
      <p:sp>
        <p:nvSpPr>
          <p:cNvPr id="13" name="Picture Placeholder 12"/>
          <p:cNvSpPr>
            <a:spLocks noGrp="1"/>
          </p:cNvSpPr>
          <p:nvPr>
            <p:ph type="pic" sz="quarter" idx="15"/>
          </p:nvPr>
        </p:nvSpPr>
        <p:spPr>
          <a:xfrm>
            <a:off x="0" y="0"/>
            <a:ext cx="9144000" cy="3048000"/>
          </a:xfrm>
        </p:spPr>
        <p:txBody>
          <a:bodyPr/>
          <a:lstStyle/>
          <a:p>
            <a:endParaRPr lang="en-US"/>
          </a:p>
        </p:txBody>
      </p:sp>
      <p:sp>
        <p:nvSpPr>
          <p:cNvPr id="7" name="Text Placeholder 13"/>
          <p:cNvSpPr>
            <a:spLocks noGrp="1"/>
          </p:cNvSpPr>
          <p:nvPr>
            <p:ph type="body" sz="quarter" idx="14" hasCustomPrompt="1"/>
          </p:nvPr>
        </p:nvSpPr>
        <p:spPr>
          <a:xfrm>
            <a:off x="2362200" y="3200400"/>
            <a:ext cx="4114800" cy="609600"/>
          </a:xfrm>
        </p:spPr>
        <p:txBody>
          <a:bodyPr>
            <a:normAutofit/>
          </a:bodyPr>
          <a:lstStyle>
            <a:lvl1pPr marL="0" indent="0" algn="ctr">
              <a:buNone/>
              <a:defRPr sz="2800" b="1">
                <a:solidFill>
                  <a:schemeClr val="tx1"/>
                </a:solidFill>
              </a:defRPr>
            </a:lvl1pPr>
          </a:lstStyle>
          <a:p>
            <a:pPr lvl="0"/>
            <a:r>
              <a:rPr lang="en-US" dirty="0" smtClean="0"/>
              <a:t>Slide Title</a:t>
            </a:r>
            <a:endParaRPr lang="en-US" dirty="0"/>
          </a:p>
        </p:txBody>
      </p:sp>
      <p:cxnSp>
        <p:nvCxnSpPr>
          <p:cNvPr id="10" name="Straight Connector 9"/>
          <p:cNvCxnSpPr/>
          <p:nvPr userDrawn="1"/>
        </p:nvCxnSpPr>
        <p:spPr>
          <a:xfrm>
            <a:off x="609600" y="6172200"/>
            <a:ext cx="8001000" cy="0"/>
          </a:xfrm>
          <a:prstGeom prst="line">
            <a:avLst/>
          </a:prstGeom>
          <a:ln>
            <a:solidFill>
              <a:srgbClr val="0C2340"/>
            </a:solidFill>
          </a:ln>
        </p:spPr>
        <p:style>
          <a:lnRef idx="1">
            <a:schemeClr val="accent1"/>
          </a:lnRef>
          <a:fillRef idx="0">
            <a:schemeClr val="accent1"/>
          </a:fillRef>
          <a:effectRef idx="0">
            <a:schemeClr val="accent1"/>
          </a:effectRef>
          <a:fontRef idx="minor">
            <a:schemeClr val="tx1"/>
          </a:fontRef>
        </p:style>
      </p:cxnSp>
      <p:sp>
        <p:nvSpPr>
          <p:cNvPr id="19" name="Text Placeholder 15"/>
          <p:cNvSpPr>
            <a:spLocks noGrp="1"/>
          </p:cNvSpPr>
          <p:nvPr>
            <p:ph type="body" sz="quarter" idx="16" hasCustomPrompt="1"/>
          </p:nvPr>
        </p:nvSpPr>
        <p:spPr>
          <a:xfrm>
            <a:off x="609600" y="3810000"/>
            <a:ext cx="8001000" cy="2209800"/>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solidFill>
              </a:defRPr>
            </a:lvl1pPr>
          </a:lstStyle>
          <a:p>
            <a:r>
              <a:rPr lang="en-US" sz="1200" dirty="0" smtClean="0"/>
              <a:t>Content: Lorem ipsum dolor sit </a:t>
            </a:r>
            <a:r>
              <a:rPr lang="en-US" sz="1200" dirty="0" err="1" smtClean="0"/>
              <a:t>amet</a:t>
            </a:r>
            <a:r>
              <a:rPr lang="en-US" sz="1200" dirty="0" smtClean="0"/>
              <a:t>, </a:t>
            </a:r>
            <a:r>
              <a:rPr lang="en-US" sz="1200" dirty="0" err="1" smtClean="0"/>
              <a:t>consectetuer</a:t>
            </a:r>
            <a:r>
              <a:rPr lang="en-US" sz="1200" dirty="0" smtClean="0"/>
              <a:t> </a:t>
            </a:r>
            <a:r>
              <a:rPr lang="en-US" sz="1200" dirty="0" err="1" smtClean="0"/>
              <a:t>adipiscing</a:t>
            </a:r>
            <a:r>
              <a:rPr lang="en-US" sz="1200" dirty="0" smtClean="0"/>
              <a:t> </a:t>
            </a:r>
            <a:r>
              <a:rPr lang="en-US" sz="1200" dirty="0" err="1" smtClean="0"/>
              <a:t>elit</a:t>
            </a:r>
            <a:r>
              <a:rPr lang="en-US" sz="1200" dirty="0" smtClean="0"/>
              <a:t>. </a:t>
            </a:r>
            <a:r>
              <a:rPr lang="en-US" sz="1200" dirty="0" err="1" smtClean="0"/>
              <a:t>Aenean</a:t>
            </a:r>
            <a:r>
              <a:rPr lang="en-US" sz="1200" dirty="0" smtClean="0"/>
              <a:t> </a:t>
            </a:r>
            <a:r>
              <a:rPr lang="en-US" sz="1200" dirty="0" err="1" smtClean="0"/>
              <a:t>commodo</a:t>
            </a:r>
            <a:r>
              <a:rPr lang="en-US" sz="1200" dirty="0" smtClean="0"/>
              <a:t> ligula </a:t>
            </a:r>
            <a:r>
              <a:rPr lang="en-US" sz="1200" dirty="0" err="1" smtClean="0"/>
              <a:t>eget</a:t>
            </a:r>
            <a:r>
              <a:rPr lang="en-US" sz="1200" dirty="0" smtClean="0"/>
              <a:t> dolor. </a:t>
            </a:r>
            <a:r>
              <a:rPr lang="en-US" sz="1200" dirty="0" err="1" smtClean="0"/>
              <a:t>Aenean</a:t>
            </a:r>
            <a:r>
              <a:rPr lang="en-US" sz="1200" dirty="0" smtClean="0"/>
              <a:t> </a:t>
            </a:r>
            <a:r>
              <a:rPr lang="en-US" sz="1200" dirty="0" err="1" smtClean="0"/>
              <a:t>massa</a:t>
            </a:r>
            <a:r>
              <a:rPr lang="en-US" sz="1200" dirty="0" smtClean="0"/>
              <a:t>. Cum </a:t>
            </a:r>
            <a:r>
              <a:rPr lang="en-US" sz="1200" dirty="0" err="1" smtClean="0"/>
              <a:t>sociis</a:t>
            </a:r>
            <a:r>
              <a:rPr lang="en-US" sz="1200" dirty="0" smtClean="0"/>
              <a:t> </a:t>
            </a:r>
            <a:r>
              <a:rPr lang="en-US" sz="1200" dirty="0" err="1" smtClean="0"/>
              <a:t>natoque</a:t>
            </a:r>
            <a:r>
              <a:rPr lang="en-US" sz="1200" dirty="0" smtClean="0"/>
              <a:t> </a:t>
            </a:r>
            <a:r>
              <a:rPr lang="en-US" sz="1200" dirty="0" err="1" smtClean="0"/>
              <a:t>penatibus</a:t>
            </a:r>
            <a:r>
              <a:rPr lang="en-US" sz="1200" dirty="0" smtClean="0"/>
              <a:t> et </a:t>
            </a:r>
            <a:r>
              <a:rPr lang="en-US" sz="1200" dirty="0" err="1" smtClean="0"/>
              <a:t>magnis</a:t>
            </a:r>
            <a:r>
              <a:rPr lang="en-US" sz="1200" dirty="0" smtClean="0"/>
              <a:t> dis parturient </a:t>
            </a:r>
            <a:r>
              <a:rPr lang="en-US" sz="1200" dirty="0" err="1" smtClean="0"/>
              <a:t>montes</a:t>
            </a:r>
            <a:r>
              <a:rPr lang="en-US" sz="1200" dirty="0" smtClean="0"/>
              <a:t>, </a:t>
            </a:r>
            <a:r>
              <a:rPr lang="en-US" sz="1200" dirty="0" err="1" smtClean="0"/>
              <a:t>nascetur</a:t>
            </a:r>
            <a:r>
              <a:rPr lang="en-US" sz="1200" dirty="0" smtClean="0"/>
              <a:t> </a:t>
            </a:r>
            <a:r>
              <a:rPr lang="en-US" sz="1200" dirty="0" err="1" smtClean="0"/>
              <a:t>ridiculus</a:t>
            </a:r>
            <a:r>
              <a:rPr lang="en-US" sz="1200" dirty="0" smtClean="0"/>
              <a:t> mus. </a:t>
            </a:r>
            <a:r>
              <a:rPr lang="en-US" sz="1200" dirty="0" err="1" smtClean="0"/>
              <a:t>Donec</a:t>
            </a:r>
            <a:r>
              <a:rPr lang="en-US" sz="1200" dirty="0" smtClean="0"/>
              <a:t> quam </a:t>
            </a:r>
            <a:r>
              <a:rPr lang="en-US" sz="1200" dirty="0" err="1" smtClean="0"/>
              <a:t>felis</a:t>
            </a:r>
            <a:r>
              <a:rPr lang="en-US" sz="1200" dirty="0" smtClean="0"/>
              <a:t>, </a:t>
            </a:r>
            <a:r>
              <a:rPr lang="en-US" sz="1200" dirty="0" err="1" smtClean="0"/>
              <a:t>ultricies</a:t>
            </a:r>
            <a:r>
              <a:rPr lang="en-US" sz="1200" dirty="0" smtClean="0"/>
              <a:t> </a:t>
            </a:r>
            <a:r>
              <a:rPr lang="en-US" sz="1200" dirty="0" err="1" smtClean="0"/>
              <a:t>nec</a:t>
            </a:r>
            <a:r>
              <a:rPr lang="en-US" sz="1200" dirty="0" smtClean="0"/>
              <a:t>, </a:t>
            </a:r>
            <a:r>
              <a:rPr lang="en-US" sz="1200" dirty="0" err="1" smtClean="0"/>
              <a:t>pellentesque</a:t>
            </a:r>
            <a:r>
              <a:rPr lang="en-US" sz="1200" dirty="0" smtClean="0"/>
              <a:t> </a:t>
            </a:r>
            <a:r>
              <a:rPr lang="en-US" sz="1200" dirty="0" err="1" smtClean="0"/>
              <a:t>eu</a:t>
            </a:r>
            <a:r>
              <a:rPr lang="en-US" sz="1200" dirty="0" smtClean="0"/>
              <a:t>, </a:t>
            </a:r>
            <a:r>
              <a:rPr lang="en-US" sz="1200" dirty="0" err="1" smtClean="0"/>
              <a:t>pretium</a:t>
            </a:r>
            <a:r>
              <a:rPr lang="en-US" sz="1200" dirty="0" smtClean="0"/>
              <a:t> </a:t>
            </a:r>
            <a:r>
              <a:rPr lang="en-US" sz="1200" dirty="0" err="1" smtClean="0"/>
              <a:t>quis</a:t>
            </a:r>
            <a:r>
              <a:rPr lang="en-US" sz="1200" dirty="0" smtClean="0"/>
              <a:t>, </a:t>
            </a:r>
            <a:r>
              <a:rPr lang="en-US" sz="1200" dirty="0" err="1" smtClean="0"/>
              <a:t>sem</a:t>
            </a:r>
            <a:endParaRPr lang="en-US" sz="1200" dirty="0" smtClean="0"/>
          </a:p>
        </p:txBody>
      </p:sp>
      <p:sp>
        <p:nvSpPr>
          <p:cNvPr id="11" name="Rectangle 10"/>
          <p:cNvSpPr/>
          <p:nvPr userDrawn="1"/>
        </p:nvSpPr>
        <p:spPr>
          <a:xfrm>
            <a:off x="0" y="3048000"/>
            <a:ext cx="9144000" cy="91440"/>
          </a:xfrm>
          <a:prstGeom prst="rect">
            <a:avLst/>
          </a:prstGeom>
          <a:solidFill>
            <a:srgbClr val="A919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Slide Number Placeholder 22"/>
          <p:cNvSpPr>
            <a:spLocks noGrp="1"/>
          </p:cNvSpPr>
          <p:nvPr>
            <p:ph type="sldNum" sz="quarter" idx="19"/>
          </p:nvPr>
        </p:nvSpPr>
        <p:spPr>
          <a:xfrm>
            <a:off x="7924800" y="6356350"/>
            <a:ext cx="762000" cy="365125"/>
          </a:xfrm>
        </p:spPr>
        <p:txBody>
          <a:bodyPr/>
          <a:lstStyle/>
          <a:p>
            <a:fld id="{5BC166A9-DDD0-49CD-8DB0-614FA4CF797E}" type="slidenum">
              <a:rPr lang="en-US" smtClean="0"/>
              <a:t>‹#›</a:t>
            </a:fld>
            <a:endParaRPr lang="en-US"/>
          </a:p>
        </p:txBody>
      </p:sp>
      <p:sp>
        <p:nvSpPr>
          <p:cNvPr id="35" name="Date Placeholder 2"/>
          <p:cNvSpPr>
            <a:spLocks noGrp="1"/>
          </p:cNvSpPr>
          <p:nvPr>
            <p:ph type="dt" sz="half" idx="10"/>
          </p:nvPr>
        </p:nvSpPr>
        <p:spPr>
          <a:xfrm>
            <a:off x="4800600" y="6356350"/>
            <a:ext cx="990600" cy="365125"/>
          </a:xfrm>
        </p:spPr>
        <p:txBody>
          <a:bodyPr/>
          <a:lstStyle>
            <a:lvl1pPr algn="ctr">
              <a:defRPr/>
            </a:lvl1pPr>
          </a:lstStyle>
          <a:p>
            <a:fld id="{BC9E966D-0957-4F9E-9444-21825319815D}" type="datetime1">
              <a:rPr lang="en-US" smtClean="0"/>
              <a:pPr/>
              <a:t>6/29/2020</a:t>
            </a:fld>
            <a:endParaRPr lang="en-US" dirty="0"/>
          </a:p>
        </p:txBody>
      </p:sp>
      <p:grpSp>
        <p:nvGrpSpPr>
          <p:cNvPr id="36" name="Group 35"/>
          <p:cNvGrpSpPr/>
          <p:nvPr userDrawn="1"/>
        </p:nvGrpSpPr>
        <p:grpSpPr>
          <a:xfrm>
            <a:off x="3124200" y="6400800"/>
            <a:ext cx="1925097" cy="304800"/>
            <a:chOff x="2286000" y="6400800"/>
            <a:chExt cx="1925097" cy="304800"/>
          </a:xfrm>
        </p:grpSpPr>
        <p:grpSp>
          <p:nvGrpSpPr>
            <p:cNvPr id="37" name="Group 36"/>
            <p:cNvGrpSpPr/>
            <p:nvPr userDrawn="1"/>
          </p:nvGrpSpPr>
          <p:grpSpPr>
            <a:xfrm>
              <a:off x="2286000" y="6400800"/>
              <a:ext cx="1600200" cy="304800"/>
              <a:chOff x="2286000" y="6400800"/>
              <a:chExt cx="1600200" cy="304800"/>
            </a:xfrm>
          </p:grpSpPr>
          <p:sp>
            <p:nvSpPr>
              <p:cNvPr id="40" name="Rounded Rectangle 39"/>
              <p:cNvSpPr/>
              <p:nvPr userDrawn="1"/>
            </p:nvSpPr>
            <p:spPr>
              <a:xfrm>
                <a:off x="2286000" y="6400800"/>
                <a:ext cx="1600200" cy="304800"/>
              </a:xfrm>
              <a:prstGeom prst="roundRect">
                <a:avLst/>
              </a:prstGeom>
              <a:solidFill>
                <a:srgbClr val="0C23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40"/>
              <p:cNvSpPr/>
              <p:nvPr userDrawn="1"/>
            </p:nvSpPr>
            <p:spPr>
              <a:xfrm>
                <a:off x="2286000" y="6400800"/>
                <a:ext cx="304800" cy="304800"/>
              </a:xfrm>
              <a:prstGeom prst="roundRect">
                <a:avLst/>
              </a:prstGeom>
              <a:solidFill>
                <a:srgbClr val="A919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8" name="Freeform 118"/>
            <p:cNvSpPr>
              <a:spLocks noEditPoints="1"/>
            </p:cNvSpPr>
            <p:nvPr userDrawn="1"/>
          </p:nvSpPr>
          <p:spPr bwMode="auto">
            <a:xfrm>
              <a:off x="2368752" y="6468727"/>
              <a:ext cx="168693" cy="169924"/>
            </a:xfrm>
            <a:custGeom>
              <a:avLst/>
              <a:gdLst>
                <a:gd name="T0" fmla="*/ 52 w 208"/>
                <a:gd name="T1" fmla="*/ 194 h 209"/>
                <a:gd name="T2" fmla="*/ 14 w 208"/>
                <a:gd name="T3" fmla="*/ 157 h 209"/>
                <a:gd name="T4" fmla="*/ 0 w 208"/>
                <a:gd name="T5" fmla="*/ 105 h 209"/>
                <a:gd name="T6" fmla="*/ 14 w 208"/>
                <a:gd name="T7" fmla="*/ 52 h 209"/>
                <a:gd name="T8" fmla="*/ 52 w 208"/>
                <a:gd name="T9" fmla="*/ 15 h 209"/>
                <a:gd name="T10" fmla="*/ 104 w 208"/>
                <a:gd name="T11" fmla="*/ 0 h 209"/>
                <a:gd name="T12" fmla="*/ 157 w 208"/>
                <a:gd name="T13" fmla="*/ 15 h 209"/>
                <a:gd name="T14" fmla="*/ 194 w 208"/>
                <a:gd name="T15" fmla="*/ 52 h 209"/>
                <a:gd name="T16" fmla="*/ 208 w 208"/>
                <a:gd name="T17" fmla="*/ 105 h 209"/>
                <a:gd name="T18" fmla="*/ 194 w 208"/>
                <a:gd name="T19" fmla="*/ 157 h 209"/>
                <a:gd name="T20" fmla="*/ 157 w 208"/>
                <a:gd name="T21" fmla="*/ 194 h 209"/>
                <a:gd name="T22" fmla="*/ 104 w 208"/>
                <a:gd name="T23" fmla="*/ 209 h 209"/>
                <a:gd name="T24" fmla="*/ 47 w 208"/>
                <a:gd name="T25" fmla="*/ 100 h 209"/>
                <a:gd name="T26" fmla="*/ 53 w 208"/>
                <a:gd name="T27" fmla="*/ 59 h 209"/>
                <a:gd name="T28" fmla="*/ 13 w 208"/>
                <a:gd name="T29" fmla="*/ 78 h 209"/>
                <a:gd name="T30" fmla="*/ 47 w 208"/>
                <a:gd name="T31" fmla="*/ 100 h 209"/>
                <a:gd name="T32" fmla="*/ 49 w 208"/>
                <a:gd name="T33" fmla="*/ 130 h 209"/>
                <a:gd name="T34" fmla="*/ 10 w 208"/>
                <a:gd name="T35" fmla="*/ 109 h 209"/>
                <a:gd name="T36" fmla="*/ 21 w 208"/>
                <a:gd name="T37" fmla="*/ 150 h 209"/>
                <a:gd name="T38" fmla="*/ 56 w 208"/>
                <a:gd name="T39" fmla="*/ 50 h 209"/>
                <a:gd name="T40" fmla="*/ 72 w 208"/>
                <a:gd name="T41" fmla="*/ 15 h 209"/>
                <a:gd name="T42" fmla="*/ 27 w 208"/>
                <a:gd name="T43" fmla="*/ 50 h 209"/>
                <a:gd name="T44" fmla="*/ 63 w 208"/>
                <a:gd name="T45" fmla="*/ 177 h 209"/>
                <a:gd name="T46" fmla="*/ 27 w 208"/>
                <a:gd name="T47" fmla="*/ 159 h 209"/>
                <a:gd name="T48" fmla="*/ 72 w 208"/>
                <a:gd name="T49" fmla="*/ 194 h 209"/>
                <a:gd name="T50" fmla="*/ 62 w 208"/>
                <a:gd name="T51" fmla="*/ 59 h 209"/>
                <a:gd name="T52" fmla="*/ 99 w 208"/>
                <a:gd name="T53" fmla="*/ 100 h 209"/>
                <a:gd name="T54" fmla="*/ 62 w 208"/>
                <a:gd name="T55" fmla="*/ 59 h 209"/>
                <a:gd name="T56" fmla="*/ 99 w 208"/>
                <a:gd name="T57" fmla="*/ 150 h 209"/>
                <a:gd name="T58" fmla="*/ 56 w 208"/>
                <a:gd name="T59" fmla="*/ 109 h 209"/>
                <a:gd name="T60" fmla="*/ 93 w 208"/>
                <a:gd name="T61" fmla="*/ 11 h 209"/>
                <a:gd name="T62" fmla="*/ 75 w 208"/>
                <a:gd name="T63" fmla="*/ 30 h 209"/>
                <a:gd name="T64" fmla="*/ 99 w 208"/>
                <a:gd name="T65" fmla="*/ 50 h 209"/>
                <a:gd name="T66" fmla="*/ 93 w 208"/>
                <a:gd name="T67" fmla="*/ 11 h 209"/>
                <a:gd name="T68" fmla="*/ 66 w 208"/>
                <a:gd name="T69" fmla="*/ 159 h 209"/>
                <a:gd name="T70" fmla="*/ 86 w 208"/>
                <a:gd name="T71" fmla="*/ 197 h 209"/>
                <a:gd name="T72" fmla="*/ 99 w 208"/>
                <a:gd name="T73" fmla="*/ 199 h 209"/>
                <a:gd name="T74" fmla="*/ 109 w 208"/>
                <a:gd name="T75" fmla="*/ 50 h 209"/>
                <a:gd name="T76" fmla="*/ 131 w 208"/>
                <a:gd name="T77" fmla="*/ 29 h 209"/>
                <a:gd name="T78" fmla="*/ 109 w 208"/>
                <a:gd name="T79" fmla="*/ 10 h 209"/>
                <a:gd name="T80" fmla="*/ 150 w 208"/>
                <a:gd name="T81" fmla="*/ 100 h 209"/>
                <a:gd name="T82" fmla="*/ 109 w 208"/>
                <a:gd name="T83" fmla="*/ 59 h 209"/>
                <a:gd name="T84" fmla="*/ 150 w 208"/>
                <a:gd name="T85" fmla="*/ 100 h 209"/>
                <a:gd name="T86" fmla="*/ 109 w 208"/>
                <a:gd name="T87" fmla="*/ 150 h 209"/>
                <a:gd name="T88" fmla="*/ 150 w 208"/>
                <a:gd name="T89" fmla="*/ 109 h 209"/>
                <a:gd name="T90" fmla="*/ 131 w 208"/>
                <a:gd name="T91" fmla="*/ 180 h 209"/>
                <a:gd name="T92" fmla="*/ 109 w 208"/>
                <a:gd name="T93" fmla="*/ 159 h 209"/>
                <a:gd name="T94" fmla="*/ 119 w 208"/>
                <a:gd name="T95" fmla="*/ 198 h 209"/>
                <a:gd name="T96" fmla="*/ 143 w 208"/>
                <a:gd name="T97" fmla="*/ 31 h 209"/>
                <a:gd name="T98" fmla="*/ 181 w 208"/>
                <a:gd name="T99" fmla="*/ 50 h 209"/>
                <a:gd name="T100" fmla="*/ 133 w 208"/>
                <a:gd name="T101" fmla="*/ 14 h 209"/>
                <a:gd name="T102" fmla="*/ 150 w 208"/>
                <a:gd name="T103" fmla="*/ 159 h 209"/>
                <a:gd name="T104" fmla="*/ 160 w 208"/>
                <a:gd name="T105" fmla="*/ 181 h 209"/>
                <a:gd name="T106" fmla="*/ 150 w 208"/>
                <a:gd name="T107" fmla="*/ 159 h 209"/>
                <a:gd name="T108" fmla="*/ 159 w 208"/>
                <a:gd name="T109" fmla="*/ 100 h 209"/>
                <a:gd name="T110" fmla="*/ 195 w 208"/>
                <a:gd name="T111" fmla="*/ 78 h 209"/>
                <a:gd name="T112" fmla="*/ 153 w 208"/>
                <a:gd name="T113" fmla="*/ 59 h 209"/>
                <a:gd name="T114" fmla="*/ 153 w 208"/>
                <a:gd name="T115" fmla="*/ 150 h 209"/>
                <a:gd name="T116" fmla="*/ 195 w 208"/>
                <a:gd name="T117" fmla="*/ 131 h 209"/>
                <a:gd name="T118" fmla="*/ 159 w 208"/>
                <a:gd name="T119" fmla="*/ 109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08" h="209">
                  <a:moveTo>
                    <a:pt x="76" y="205"/>
                  </a:moveTo>
                  <a:cubicBezTo>
                    <a:pt x="68" y="202"/>
                    <a:pt x="59" y="199"/>
                    <a:pt x="52" y="194"/>
                  </a:cubicBezTo>
                  <a:cubicBezTo>
                    <a:pt x="44" y="190"/>
                    <a:pt x="37" y="184"/>
                    <a:pt x="30" y="178"/>
                  </a:cubicBezTo>
                  <a:cubicBezTo>
                    <a:pt x="24" y="172"/>
                    <a:pt x="19" y="165"/>
                    <a:pt x="14" y="157"/>
                  </a:cubicBezTo>
                  <a:cubicBezTo>
                    <a:pt x="10" y="149"/>
                    <a:pt x="6" y="141"/>
                    <a:pt x="4" y="132"/>
                  </a:cubicBezTo>
                  <a:cubicBezTo>
                    <a:pt x="1" y="123"/>
                    <a:pt x="0" y="114"/>
                    <a:pt x="0" y="105"/>
                  </a:cubicBezTo>
                  <a:cubicBezTo>
                    <a:pt x="0" y="95"/>
                    <a:pt x="1" y="86"/>
                    <a:pt x="4" y="77"/>
                  </a:cubicBezTo>
                  <a:cubicBezTo>
                    <a:pt x="6" y="68"/>
                    <a:pt x="10" y="60"/>
                    <a:pt x="14" y="52"/>
                  </a:cubicBezTo>
                  <a:cubicBezTo>
                    <a:pt x="19" y="44"/>
                    <a:pt x="24" y="37"/>
                    <a:pt x="30" y="31"/>
                  </a:cubicBezTo>
                  <a:cubicBezTo>
                    <a:pt x="37" y="25"/>
                    <a:pt x="44" y="19"/>
                    <a:pt x="52" y="15"/>
                  </a:cubicBezTo>
                  <a:cubicBezTo>
                    <a:pt x="59" y="10"/>
                    <a:pt x="68" y="7"/>
                    <a:pt x="76" y="4"/>
                  </a:cubicBezTo>
                  <a:cubicBezTo>
                    <a:pt x="85" y="2"/>
                    <a:pt x="94" y="0"/>
                    <a:pt x="104" y="0"/>
                  </a:cubicBezTo>
                  <a:cubicBezTo>
                    <a:pt x="114" y="0"/>
                    <a:pt x="123" y="2"/>
                    <a:pt x="132" y="4"/>
                  </a:cubicBezTo>
                  <a:cubicBezTo>
                    <a:pt x="141" y="7"/>
                    <a:pt x="149" y="10"/>
                    <a:pt x="157" y="15"/>
                  </a:cubicBezTo>
                  <a:cubicBezTo>
                    <a:pt x="164" y="19"/>
                    <a:pt x="171" y="25"/>
                    <a:pt x="178" y="31"/>
                  </a:cubicBezTo>
                  <a:cubicBezTo>
                    <a:pt x="184" y="37"/>
                    <a:pt x="189" y="44"/>
                    <a:pt x="194" y="52"/>
                  </a:cubicBezTo>
                  <a:cubicBezTo>
                    <a:pt x="198" y="60"/>
                    <a:pt x="202" y="68"/>
                    <a:pt x="204" y="77"/>
                  </a:cubicBezTo>
                  <a:cubicBezTo>
                    <a:pt x="207" y="86"/>
                    <a:pt x="208" y="95"/>
                    <a:pt x="208" y="105"/>
                  </a:cubicBezTo>
                  <a:cubicBezTo>
                    <a:pt x="208" y="114"/>
                    <a:pt x="207" y="123"/>
                    <a:pt x="204" y="132"/>
                  </a:cubicBezTo>
                  <a:cubicBezTo>
                    <a:pt x="202" y="141"/>
                    <a:pt x="198" y="149"/>
                    <a:pt x="194" y="157"/>
                  </a:cubicBezTo>
                  <a:cubicBezTo>
                    <a:pt x="189" y="165"/>
                    <a:pt x="184" y="172"/>
                    <a:pt x="178" y="178"/>
                  </a:cubicBezTo>
                  <a:cubicBezTo>
                    <a:pt x="171" y="184"/>
                    <a:pt x="164" y="190"/>
                    <a:pt x="157" y="194"/>
                  </a:cubicBezTo>
                  <a:cubicBezTo>
                    <a:pt x="149" y="199"/>
                    <a:pt x="141" y="202"/>
                    <a:pt x="132" y="205"/>
                  </a:cubicBezTo>
                  <a:cubicBezTo>
                    <a:pt x="123" y="207"/>
                    <a:pt x="114" y="209"/>
                    <a:pt x="104" y="209"/>
                  </a:cubicBezTo>
                  <a:cubicBezTo>
                    <a:pt x="94" y="209"/>
                    <a:pt x="85" y="207"/>
                    <a:pt x="76" y="205"/>
                  </a:cubicBezTo>
                  <a:close/>
                  <a:moveTo>
                    <a:pt x="47" y="100"/>
                  </a:moveTo>
                  <a:cubicBezTo>
                    <a:pt x="47" y="93"/>
                    <a:pt x="48" y="86"/>
                    <a:pt x="49" y="79"/>
                  </a:cubicBezTo>
                  <a:cubicBezTo>
                    <a:pt x="50" y="72"/>
                    <a:pt x="51" y="65"/>
                    <a:pt x="53" y="59"/>
                  </a:cubicBezTo>
                  <a:cubicBezTo>
                    <a:pt x="21" y="59"/>
                    <a:pt x="21" y="59"/>
                    <a:pt x="21" y="59"/>
                  </a:cubicBezTo>
                  <a:cubicBezTo>
                    <a:pt x="18" y="65"/>
                    <a:pt x="15" y="71"/>
                    <a:pt x="13" y="78"/>
                  </a:cubicBezTo>
                  <a:cubicBezTo>
                    <a:pt x="11" y="85"/>
                    <a:pt x="10" y="92"/>
                    <a:pt x="10" y="100"/>
                  </a:cubicBezTo>
                  <a:lnTo>
                    <a:pt x="47" y="100"/>
                  </a:lnTo>
                  <a:close/>
                  <a:moveTo>
                    <a:pt x="53" y="150"/>
                  </a:moveTo>
                  <a:cubicBezTo>
                    <a:pt x="51" y="144"/>
                    <a:pt x="50" y="137"/>
                    <a:pt x="49" y="130"/>
                  </a:cubicBezTo>
                  <a:cubicBezTo>
                    <a:pt x="48" y="123"/>
                    <a:pt x="47" y="116"/>
                    <a:pt x="47" y="109"/>
                  </a:cubicBezTo>
                  <a:cubicBezTo>
                    <a:pt x="10" y="109"/>
                    <a:pt x="10" y="109"/>
                    <a:pt x="10" y="109"/>
                  </a:cubicBezTo>
                  <a:cubicBezTo>
                    <a:pt x="10" y="117"/>
                    <a:pt x="11" y="124"/>
                    <a:pt x="13" y="131"/>
                  </a:cubicBezTo>
                  <a:cubicBezTo>
                    <a:pt x="15" y="138"/>
                    <a:pt x="18" y="144"/>
                    <a:pt x="21" y="150"/>
                  </a:cubicBezTo>
                  <a:lnTo>
                    <a:pt x="53" y="150"/>
                  </a:lnTo>
                  <a:close/>
                  <a:moveTo>
                    <a:pt x="56" y="50"/>
                  </a:moveTo>
                  <a:cubicBezTo>
                    <a:pt x="58" y="43"/>
                    <a:pt x="60" y="38"/>
                    <a:pt x="63" y="32"/>
                  </a:cubicBezTo>
                  <a:cubicBezTo>
                    <a:pt x="66" y="26"/>
                    <a:pt x="69" y="21"/>
                    <a:pt x="72" y="15"/>
                  </a:cubicBezTo>
                  <a:cubicBezTo>
                    <a:pt x="63" y="19"/>
                    <a:pt x="55" y="23"/>
                    <a:pt x="47" y="29"/>
                  </a:cubicBezTo>
                  <a:cubicBezTo>
                    <a:pt x="39" y="35"/>
                    <a:pt x="33" y="42"/>
                    <a:pt x="27" y="50"/>
                  </a:cubicBezTo>
                  <a:lnTo>
                    <a:pt x="56" y="50"/>
                  </a:lnTo>
                  <a:close/>
                  <a:moveTo>
                    <a:pt x="63" y="177"/>
                  </a:moveTo>
                  <a:cubicBezTo>
                    <a:pt x="60" y="171"/>
                    <a:pt x="58" y="165"/>
                    <a:pt x="56" y="159"/>
                  </a:cubicBezTo>
                  <a:cubicBezTo>
                    <a:pt x="27" y="159"/>
                    <a:pt x="27" y="159"/>
                    <a:pt x="27" y="159"/>
                  </a:cubicBezTo>
                  <a:cubicBezTo>
                    <a:pt x="33" y="167"/>
                    <a:pt x="39" y="174"/>
                    <a:pt x="47" y="180"/>
                  </a:cubicBezTo>
                  <a:cubicBezTo>
                    <a:pt x="55" y="186"/>
                    <a:pt x="63" y="190"/>
                    <a:pt x="72" y="194"/>
                  </a:cubicBezTo>
                  <a:cubicBezTo>
                    <a:pt x="69" y="188"/>
                    <a:pt x="66" y="183"/>
                    <a:pt x="63" y="177"/>
                  </a:cubicBezTo>
                  <a:close/>
                  <a:moveTo>
                    <a:pt x="62" y="59"/>
                  </a:moveTo>
                  <a:cubicBezTo>
                    <a:pt x="59" y="72"/>
                    <a:pt x="57" y="86"/>
                    <a:pt x="56" y="100"/>
                  </a:cubicBezTo>
                  <a:cubicBezTo>
                    <a:pt x="99" y="100"/>
                    <a:pt x="99" y="100"/>
                    <a:pt x="99" y="100"/>
                  </a:cubicBezTo>
                  <a:cubicBezTo>
                    <a:pt x="99" y="59"/>
                    <a:pt x="99" y="59"/>
                    <a:pt x="99" y="59"/>
                  </a:cubicBezTo>
                  <a:lnTo>
                    <a:pt x="62" y="59"/>
                  </a:lnTo>
                  <a:close/>
                  <a:moveTo>
                    <a:pt x="62" y="150"/>
                  </a:moveTo>
                  <a:cubicBezTo>
                    <a:pt x="99" y="150"/>
                    <a:pt x="99" y="150"/>
                    <a:pt x="99" y="150"/>
                  </a:cubicBezTo>
                  <a:cubicBezTo>
                    <a:pt x="99" y="109"/>
                    <a:pt x="99" y="109"/>
                    <a:pt x="99" y="109"/>
                  </a:cubicBezTo>
                  <a:cubicBezTo>
                    <a:pt x="56" y="109"/>
                    <a:pt x="56" y="109"/>
                    <a:pt x="56" y="109"/>
                  </a:cubicBezTo>
                  <a:cubicBezTo>
                    <a:pt x="57" y="123"/>
                    <a:pt x="59" y="137"/>
                    <a:pt x="62" y="150"/>
                  </a:cubicBezTo>
                  <a:close/>
                  <a:moveTo>
                    <a:pt x="93" y="11"/>
                  </a:moveTo>
                  <a:cubicBezTo>
                    <a:pt x="91" y="11"/>
                    <a:pt x="89" y="11"/>
                    <a:pt x="86" y="12"/>
                  </a:cubicBezTo>
                  <a:cubicBezTo>
                    <a:pt x="82" y="17"/>
                    <a:pt x="78" y="23"/>
                    <a:pt x="75" y="30"/>
                  </a:cubicBezTo>
                  <a:cubicBezTo>
                    <a:pt x="71" y="36"/>
                    <a:pt x="68" y="43"/>
                    <a:pt x="66" y="50"/>
                  </a:cubicBezTo>
                  <a:cubicBezTo>
                    <a:pt x="99" y="50"/>
                    <a:pt x="99" y="50"/>
                    <a:pt x="99" y="50"/>
                  </a:cubicBezTo>
                  <a:cubicBezTo>
                    <a:pt x="99" y="10"/>
                    <a:pt x="99" y="10"/>
                    <a:pt x="99" y="10"/>
                  </a:cubicBezTo>
                  <a:cubicBezTo>
                    <a:pt x="97" y="10"/>
                    <a:pt x="95" y="10"/>
                    <a:pt x="93" y="11"/>
                  </a:cubicBezTo>
                  <a:close/>
                  <a:moveTo>
                    <a:pt x="99" y="159"/>
                  </a:moveTo>
                  <a:cubicBezTo>
                    <a:pt x="66" y="159"/>
                    <a:pt x="66" y="159"/>
                    <a:pt x="66" y="159"/>
                  </a:cubicBezTo>
                  <a:cubicBezTo>
                    <a:pt x="68" y="166"/>
                    <a:pt x="71" y="173"/>
                    <a:pt x="75" y="179"/>
                  </a:cubicBezTo>
                  <a:cubicBezTo>
                    <a:pt x="78" y="186"/>
                    <a:pt x="82" y="192"/>
                    <a:pt x="86" y="197"/>
                  </a:cubicBezTo>
                  <a:cubicBezTo>
                    <a:pt x="89" y="198"/>
                    <a:pt x="91" y="198"/>
                    <a:pt x="93" y="198"/>
                  </a:cubicBezTo>
                  <a:cubicBezTo>
                    <a:pt x="95" y="199"/>
                    <a:pt x="97" y="199"/>
                    <a:pt x="99" y="199"/>
                  </a:cubicBezTo>
                  <a:lnTo>
                    <a:pt x="99" y="159"/>
                  </a:lnTo>
                  <a:close/>
                  <a:moveTo>
                    <a:pt x="109" y="50"/>
                  </a:moveTo>
                  <a:cubicBezTo>
                    <a:pt x="140" y="50"/>
                    <a:pt x="140" y="50"/>
                    <a:pt x="140" y="50"/>
                  </a:cubicBezTo>
                  <a:cubicBezTo>
                    <a:pt x="138" y="42"/>
                    <a:pt x="135" y="36"/>
                    <a:pt x="131" y="29"/>
                  </a:cubicBezTo>
                  <a:cubicBezTo>
                    <a:pt x="127" y="23"/>
                    <a:pt x="123" y="17"/>
                    <a:pt x="119" y="11"/>
                  </a:cubicBezTo>
                  <a:cubicBezTo>
                    <a:pt x="116" y="11"/>
                    <a:pt x="112" y="10"/>
                    <a:pt x="109" y="10"/>
                  </a:cubicBezTo>
                  <a:lnTo>
                    <a:pt x="109" y="50"/>
                  </a:lnTo>
                  <a:close/>
                  <a:moveTo>
                    <a:pt x="150" y="100"/>
                  </a:moveTo>
                  <a:cubicBezTo>
                    <a:pt x="149" y="86"/>
                    <a:pt x="147" y="72"/>
                    <a:pt x="143" y="59"/>
                  </a:cubicBezTo>
                  <a:cubicBezTo>
                    <a:pt x="109" y="59"/>
                    <a:pt x="109" y="59"/>
                    <a:pt x="109" y="59"/>
                  </a:cubicBezTo>
                  <a:cubicBezTo>
                    <a:pt x="109" y="100"/>
                    <a:pt x="109" y="100"/>
                    <a:pt x="109" y="100"/>
                  </a:cubicBezTo>
                  <a:lnTo>
                    <a:pt x="150" y="100"/>
                  </a:lnTo>
                  <a:close/>
                  <a:moveTo>
                    <a:pt x="109" y="109"/>
                  </a:moveTo>
                  <a:cubicBezTo>
                    <a:pt x="109" y="150"/>
                    <a:pt x="109" y="150"/>
                    <a:pt x="109" y="150"/>
                  </a:cubicBezTo>
                  <a:cubicBezTo>
                    <a:pt x="143" y="150"/>
                    <a:pt x="143" y="150"/>
                    <a:pt x="143" y="150"/>
                  </a:cubicBezTo>
                  <a:cubicBezTo>
                    <a:pt x="147" y="137"/>
                    <a:pt x="149" y="123"/>
                    <a:pt x="150" y="109"/>
                  </a:cubicBezTo>
                  <a:lnTo>
                    <a:pt x="109" y="109"/>
                  </a:lnTo>
                  <a:close/>
                  <a:moveTo>
                    <a:pt x="131" y="180"/>
                  </a:moveTo>
                  <a:cubicBezTo>
                    <a:pt x="135" y="173"/>
                    <a:pt x="138" y="167"/>
                    <a:pt x="140" y="159"/>
                  </a:cubicBezTo>
                  <a:cubicBezTo>
                    <a:pt x="109" y="159"/>
                    <a:pt x="109" y="159"/>
                    <a:pt x="109" y="159"/>
                  </a:cubicBezTo>
                  <a:cubicBezTo>
                    <a:pt x="109" y="199"/>
                    <a:pt x="109" y="199"/>
                    <a:pt x="109" y="199"/>
                  </a:cubicBezTo>
                  <a:cubicBezTo>
                    <a:pt x="112" y="199"/>
                    <a:pt x="116" y="198"/>
                    <a:pt x="119" y="198"/>
                  </a:cubicBezTo>
                  <a:cubicBezTo>
                    <a:pt x="123" y="192"/>
                    <a:pt x="128" y="186"/>
                    <a:pt x="131" y="180"/>
                  </a:cubicBezTo>
                  <a:close/>
                  <a:moveTo>
                    <a:pt x="143" y="31"/>
                  </a:moveTo>
                  <a:cubicBezTo>
                    <a:pt x="145" y="37"/>
                    <a:pt x="148" y="43"/>
                    <a:pt x="150" y="50"/>
                  </a:cubicBezTo>
                  <a:cubicBezTo>
                    <a:pt x="181" y="50"/>
                    <a:pt x="181" y="50"/>
                    <a:pt x="181" y="50"/>
                  </a:cubicBezTo>
                  <a:cubicBezTo>
                    <a:pt x="175" y="41"/>
                    <a:pt x="168" y="34"/>
                    <a:pt x="160" y="28"/>
                  </a:cubicBezTo>
                  <a:cubicBezTo>
                    <a:pt x="152" y="22"/>
                    <a:pt x="143" y="18"/>
                    <a:pt x="133" y="14"/>
                  </a:cubicBezTo>
                  <a:cubicBezTo>
                    <a:pt x="136" y="20"/>
                    <a:pt x="140" y="25"/>
                    <a:pt x="143" y="31"/>
                  </a:cubicBezTo>
                  <a:close/>
                  <a:moveTo>
                    <a:pt x="150" y="159"/>
                  </a:moveTo>
                  <a:cubicBezTo>
                    <a:pt x="146" y="172"/>
                    <a:pt x="140" y="184"/>
                    <a:pt x="133" y="195"/>
                  </a:cubicBezTo>
                  <a:cubicBezTo>
                    <a:pt x="143" y="191"/>
                    <a:pt x="152" y="187"/>
                    <a:pt x="160" y="181"/>
                  </a:cubicBezTo>
                  <a:cubicBezTo>
                    <a:pt x="168" y="175"/>
                    <a:pt x="175" y="168"/>
                    <a:pt x="181" y="159"/>
                  </a:cubicBezTo>
                  <a:lnTo>
                    <a:pt x="150" y="159"/>
                  </a:lnTo>
                  <a:close/>
                  <a:moveTo>
                    <a:pt x="153" y="59"/>
                  </a:moveTo>
                  <a:cubicBezTo>
                    <a:pt x="157" y="72"/>
                    <a:pt x="159" y="86"/>
                    <a:pt x="159" y="100"/>
                  </a:cubicBezTo>
                  <a:cubicBezTo>
                    <a:pt x="198" y="100"/>
                    <a:pt x="198" y="100"/>
                    <a:pt x="198" y="100"/>
                  </a:cubicBezTo>
                  <a:cubicBezTo>
                    <a:pt x="198" y="92"/>
                    <a:pt x="197" y="85"/>
                    <a:pt x="195" y="78"/>
                  </a:cubicBezTo>
                  <a:cubicBezTo>
                    <a:pt x="193" y="71"/>
                    <a:pt x="190" y="65"/>
                    <a:pt x="187" y="59"/>
                  </a:cubicBezTo>
                  <a:lnTo>
                    <a:pt x="153" y="59"/>
                  </a:lnTo>
                  <a:close/>
                  <a:moveTo>
                    <a:pt x="159" y="109"/>
                  </a:moveTo>
                  <a:cubicBezTo>
                    <a:pt x="159" y="123"/>
                    <a:pt x="157" y="137"/>
                    <a:pt x="153" y="150"/>
                  </a:cubicBezTo>
                  <a:cubicBezTo>
                    <a:pt x="187" y="150"/>
                    <a:pt x="187" y="150"/>
                    <a:pt x="187" y="150"/>
                  </a:cubicBezTo>
                  <a:cubicBezTo>
                    <a:pt x="190" y="144"/>
                    <a:pt x="193" y="138"/>
                    <a:pt x="195" y="131"/>
                  </a:cubicBezTo>
                  <a:cubicBezTo>
                    <a:pt x="197" y="124"/>
                    <a:pt x="198" y="117"/>
                    <a:pt x="198" y="109"/>
                  </a:cubicBezTo>
                  <a:lnTo>
                    <a:pt x="159" y="10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rgbClr val="C00000"/>
                </a:solidFill>
              </a:endParaRPr>
            </a:p>
          </p:txBody>
        </p:sp>
        <p:sp>
          <p:nvSpPr>
            <p:cNvPr id="39" name="TextBox 38"/>
            <p:cNvSpPr txBox="1"/>
            <p:nvPr userDrawn="1"/>
          </p:nvSpPr>
          <p:spPr>
            <a:xfrm>
              <a:off x="2534697" y="6419125"/>
              <a:ext cx="1676400" cy="261610"/>
            </a:xfrm>
            <a:prstGeom prst="rect">
              <a:avLst/>
            </a:prstGeom>
            <a:noFill/>
          </p:spPr>
          <p:txBody>
            <a:bodyPr wrap="square" rtlCol="0">
              <a:spAutoFit/>
            </a:bodyPr>
            <a:lstStyle/>
            <a:p>
              <a:r>
                <a:rPr lang="en-US" sz="1100" b="1" dirty="0" smtClean="0">
                  <a:solidFill>
                    <a:schemeClr val="bg1"/>
                  </a:solidFill>
                </a:rPr>
                <a:t>www.usmc-mccs.org</a:t>
              </a:r>
              <a:endParaRPr lang="en-US" sz="1100" b="1" dirty="0">
                <a:solidFill>
                  <a:schemeClr val="bg1"/>
                </a:solidFill>
              </a:endParaRPr>
            </a:p>
          </p:txBody>
        </p:sp>
      </p:grpSp>
      <p:sp>
        <p:nvSpPr>
          <p:cNvPr id="16" name="Footer Placeholder 3"/>
          <p:cNvSpPr>
            <a:spLocks noGrp="1"/>
          </p:cNvSpPr>
          <p:nvPr>
            <p:ph type="ftr" sz="quarter" idx="18"/>
          </p:nvPr>
        </p:nvSpPr>
        <p:spPr>
          <a:xfrm>
            <a:off x="5791200" y="6356350"/>
            <a:ext cx="2133600" cy="365125"/>
          </a:xfrm>
          <a:prstGeom prst="rect">
            <a:avLst/>
          </a:prstGeom>
        </p:spPr>
        <p:txBody>
          <a:bodyPr/>
          <a:lstStyle/>
          <a:p>
            <a:r>
              <a:rPr lang="en-US" dirty="0" smtClean="0"/>
              <a:t>Version 2/01112018</a:t>
            </a:r>
            <a:endParaRPr lang="en-US" dirty="0"/>
          </a:p>
        </p:txBody>
      </p:sp>
    </p:spTree>
    <p:extLst>
      <p:ext uri="{BB962C8B-B14F-4D97-AF65-F5344CB8AC3E}">
        <p14:creationId xmlns:p14="http://schemas.microsoft.com/office/powerpoint/2010/main" val="366630560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3">
    <p:spTree>
      <p:nvGrpSpPr>
        <p:cNvPr id="1" name=""/>
        <p:cNvGrpSpPr/>
        <p:nvPr/>
      </p:nvGrpSpPr>
      <p:grpSpPr>
        <a:xfrm>
          <a:off x="0" y="0"/>
          <a:ext cx="0" cy="0"/>
          <a:chOff x="0" y="0"/>
          <a:chExt cx="0" cy="0"/>
        </a:xfrm>
      </p:grpSpPr>
      <p:cxnSp>
        <p:nvCxnSpPr>
          <p:cNvPr id="7" name="Straight Connector 6"/>
          <p:cNvCxnSpPr/>
          <p:nvPr userDrawn="1"/>
        </p:nvCxnSpPr>
        <p:spPr>
          <a:xfrm>
            <a:off x="609600" y="6172200"/>
            <a:ext cx="8001000" cy="0"/>
          </a:xfrm>
          <a:prstGeom prst="line">
            <a:avLst/>
          </a:prstGeom>
          <a:ln>
            <a:solidFill>
              <a:srgbClr val="0C2340"/>
            </a:solidFill>
          </a:ln>
        </p:spPr>
        <p:style>
          <a:lnRef idx="1">
            <a:schemeClr val="accent1"/>
          </a:lnRef>
          <a:fillRef idx="0">
            <a:schemeClr val="accent1"/>
          </a:fillRef>
          <a:effectRef idx="0">
            <a:schemeClr val="accent1"/>
          </a:effectRef>
          <a:fontRef idx="minor">
            <a:schemeClr val="tx1"/>
          </a:fontRef>
        </p:style>
      </p:cxnSp>
      <p:sp>
        <p:nvSpPr>
          <p:cNvPr id="8" name="Text Placeholder 13"/>
          <p:cNvSpPr>
            <a:spLocks noGrp="1"/>
          </p:cNvSpPr>
          <p:nvPr>
            <p:ph type="body" sz="quarter" idx="14" hasCustomPrompt="1"/>
          </p:nvPr>
        </p:nvSpPr>
        <p:spPr>
          <a:xfrm>
            <a:off x="533400" y="304800"/>
            <a:ext cx="3886200" cy="609600"/>
          </a:xfrm>
        </p:spPr>
        <p:txBody>
          <a:bodyPr>
            <a:normAutofit/>
          </a:bodyPr>
          <a:lstStyle>
            <a:lvl1pPr marL="0" indent="0">
              <a:buNone/>
              <a:defRPr sz="2800" b="1">
                <a:solidFill>
                  <a:schemeClr val="tx1"/>
                </a:solidFill>
              </a:defRPr>
            </a:lvl1pPr>
          </a:lstStyle>
          <a:p>
            <a:pPr lvl="0"/>
            <a:r>
              <a:rPr lang="en-US" dirty="0" smtClean="0"/>
              <a:t>Slide Title</a:t>
            </a:r>
            <a:endParaRPr lang="en-US" dirty="0"/>
          </a:p>
        </p:txBody>
      </p:sp>
      <p:sp>
        <p:nvSpPr>
          <p:cNvPr id="11" name="Text Placeholder 15"/>
          <p:cNvSpPr>
            <a:spLocks noGrp="1"/>
          </p:cNvSpPr>
          <p:nvPr>
            <p:ph type="body" sz="quarter" idx="15" hasCustomPrompt="1"/>
          </p:nvPr>
        </p:nvSpPr>
        <p:spPr>
          <a:xfrm>
            <a:off x="533400" y="1219200"/>
            <a:ext cx="8077200" cy="4800600"/>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solidFill>
              </a:defRPr>
            </a:lvl1pPr>
          </a:lstStyle>
          <a:p>
            <a:r>
              <a:rPr lang="en-US" sz="1200" dirty="0" smtClean="0"/>
              <a:t>Content: Lorem ipsum dolor sit </a:t>
            </a:r>
            <a:r>
              <a:rPr lang="en-US" sz="1200" dirty="0" err="1" smtClean="0"/>
              <a:t>amet</a:t>
            </a:r>
            <a:r>
              <a:rPr lang="en-US" sz="1200" dirty="0" smtClean="0"/>
              <a:t>, </a:t>
            </a:r>
            <a:r>
              <a:rPr lang="en-US" sz="1200" dirty="0" err="1" smtClean="0"/>
              <a:t>consectetuer</a:t>
            </a:r>
            <a:r>
              <a:rPr lang="en-US" sz="1200" dirty="0" smtClean="0"/>
              <a:t> </a:t>
            </a:r>
            <a:r>
              <a:rPr lang="en-US" sz="1200" dirty="0" err="1" smtClean="0"/>
              <a:t>adipiscing</a:t>
            </a:r>
            <a:r>
              <a:rPr lang="en-US" sz="1200" dirty="0" smtClean="0"/>
              <a:t> </a:t>
            </a:r>
            <a:r>
              <a:rPr lang="en-US" sz="1200" dirty="0" err="1" smtClean="0"/>
              <a:t>elit</a:t>
            </a:r>
            <a:r>
              <a:rPr lang="en-US" sz="1200" dirty="0" smtClean="0"/>
              <a:t>. </a:t>
            </a:r>
            <a:r>
              <a:rPr lang="en-US" sz="1200" dirty="0" err="1" smtClean="0"/>
              <a:t>Aenean</a:t>
            </a:r>
            <a:r>
              <a:rPr lang="en-US" sz="1200" dirty="0" smtClean="0"/>
              <a:t> </a:t>
            </a:r>
            <a:r>
              <a:rPr lang="en-US" sz="1200" dirty="0" err="1" smtClean="0"/>
              <a:t>commodo</a:t>
            </a:r>
            <a:r>
              <a:rPr lang="en-US" sz="1200" dirty="0" smtClean="0"/>
              <a:t> ligula </a:t>
            </a:r>
            <a:r>
              <a:rPr lang="en-US" sz="1200" dirty="0" err="1" smtClean="0"/>
              <a:t>eget</a:t>
            </a:r>
            <a:r>
              <a:rPr lang="en-US" sz="1200" dirty="0" smtClean="0"/>
              <a:t> dolor. </a:t>
            </a:r>
            <a:r>
              <a:rPr lang="en-US" sz="1200" dirty="0" err="1" smtClean="0"/>
              <a:t>Aenean</a:t>
            </a:r>
            <a:r>
              <a:rPr lang="en-US" sz="1200" dirty="0" smtClean="0"/>
              <a:t> </a:t>
            </a:r>
            <a:r>
              <a:rPr lang="en-US" sz="1200" dirty="0" err="1" smtClean="0"/>
              <a:t>massa</a:t>
            </a:r>
            <a:r>
              <a:rPr lang="en-US" sz="1200" dirty="0" smtClean="0"/>
              <a:t>. Cum </a:t>
            </a:r>
            <a:r>
              <a:rPr lang="en-US" sz="1200" dirty="0" err="1" smtClean="0"/>
              <a:t>sociis</a:t>
            </a:r>
            <a:r>
              <a:rPr lang="en-US" sz="1200" dirty="0" smtClean="0"/>
              <a:t> </a:t>
            </a:r>
            <a:r>
              <a:rPr lang="en-US" sz="1200" dirty="0" err="1" smtClean="0"/>
              <a:t>natoque</a:t>
            </a:r>
            <a:r>
              <a:rPr lang="en-US" sz="1200" dirty="0" smtClean="0"/>
              <a:t> </a:t>
            </a:r>
            <a:r>
              <a:rPr lang="en-US" sz="1200" dirty="0" err="1" smtClean="0"/>
              <a:t>penatibus</a:t>
            </a:r>
            <a:r>
              <a:rPr lang="en-US" sz="1200" dirty="0" smtClean="0"/>
              <a:t> et </a:t>
            </a:r>
            <a:r>
              <a:rPr lang="en-US" sz="1200" dirty="0" err="1" smtClean="0"/>
              <a:t>magnis</a:t>
            </a:r>
            <a:r>
              <a:rPr lang="en-US" sz="1200" dirty="0" smtClean="0"/>
              <a:t> dis parturient </a:t>
            </a:r>
            <a:r>
              <a:rPr lang="en-US" sz="1200" dirty="0" err="1" smtClean="0"/>
              <a:t>montes</a:t>
            </a:r>
            <a:r>
              <a:rPr lang="en-US" sz="1200" dirty="0" smtClean="0"/>
              <a:t>, </a:t>
            </a:r>
            <a:r>
              <a:rPr lang="en-US" sz="1200" dirty="0" err="1" smtClean="0"/>
              <a:t>nascetur</a:t>
            </a:r>
            <a:r>
              <a:rPr lang="en-US" sz="1200" dirty="0" smtClean="0"/>
              <a:t> </a:t>
            </a:r>
            <a:r>
              <a:rPr lang="en-US" sz="1200" dirty="0" err="1" smtClean="0"/>
              <a:t>ridiculus</a:t>
            </a:r>
            <a:r>
              <a:rPr lang="en-US" sz="1200" dirty="0" smtClean="0"/>
              <a:t> mus. </a:t>
            </a:r>
            <a:r>
              <a:rPr lang="en-US" sz="1200" dirty="0" err="1" smtClean="0"/>
              <a:t>Donec</a:t>
            </a:r>
            <a:r>
              <a:rPr lang="en-US" sz="1200" dirty="0" smtClean="0"/>
              <a:t> quam </a:t>
            </a:r>
            <a:r>
              <a:rPr lang="en-US" sz="1200" dirty="0" err="1" smtClean="0"/>
              <a:t>felis</a:t>
            </a:r>
            <a:r>
              <a:rPr lang="en-US" sz="1200" dirty="0" smtClean="0"/>
              <a:t>, </a:t>
            </a:r>
            <a:r>
              <a:rPr lang="en-US" sz="1200" dirty="0" err="1" smtClean="0"/>
              <a:t>ultricies</a:t>
            </a:r>
            <a:r>
              <a:rPr lang="en-US" sz="1200" dirty="0" smtClean="0"/>
              <a:t> </a:t>
            </a:r>
            <a:r>
              <a:rPr lang="en-US" sz="1200" dirty="0" err="1" smtClean="0"/>
              <a:t>nec</a:t>
            </a:r>
            <a:r>
              <a:rPr lang="en-US" sz="1200" dirty="0" smtClean="0"/>
              <a:t>, </a:t>
            </a:r>
            <a:r>
              <a:rPr lang="en-US" sz="1200" dirty="0" err="1" smtClean="0"/>
              <a:t>pellentesque</a:t>
            </a:r>
            <a:r>
              <a:rPr lang="en-US" sz="1200" dirty="0" smtClean="0"/>
              <a:t> </a:t>
            </a:r>
            <a:r>
              <a:rPr lang="en-US" sz="1200" dirty="0" err="1" smtClean="0"/>
              <a:t>eu</a:t>
            </a:r>
            <a:r>
              <a:rPr lang="en-US" sz="1200" dirty="0" smtClean="0"/>
              <a:t>, </a:t>
            </a:r>
            <a:r>
              <a:rPr lang="en-US" sz="1200" dirty="0" err="1" smtClean="0"/>
              <a:t>pretium</a:t>
            </a:r>
            <a:r>
              <a:rPr lang="en-US" sz="1200" dirty="0" smtClean="0"/>
              <a:t> </a:t>
            </a:r>
            <a:r>
              <a:rPr lang="en-US" sz="1200" dirty="0" err="1" smtClean="0"/>
              <a:t>quis</a:t>
            </a:r>
            <a:r>
              <a:rPr lang="en-US" sz="1200" dirty="0" smtClean="0"/>
              <a:t>, </a:t>
            </a:r>
            <a:r>
              <a:rPr lang="en-US" sz="1200" dirty="0" err="1" smtClean="0"/>
              <a:t>sem</a:t>
            </a:r>
            <a:endParaRPr lang="en-US" sz="1200" dirty="0" smtClean="0"/>
          </a:p>
        </p:txBody>
      </p:sp>
      <p:sp>
        <p:nvSpPr>
          <p:cNvPr id="28" name="Slide Number Placeholder 22"/>
          <p:cNvSpPr>
            <a:spLocks noGrp="1"/>
          </p:cNvSpPr>
          <p:nvPr>
            <p:ph type="sldNum" sz="quarter" idx="19"/>
          </p:nvPr>
        </p:nvSpPr>
        <p:spPr>
          <a:xfrm>
            <a:off x="7924800" y="6356350"/>
            <a:ext cx="762000" cy="365125"/>
          </a:xfrm>
        </p:spPr>
        <p:txBody>
          <a:bodyPr/>
          <a:lstStyle/>
          <a:p>
            <a:fld id="{5BC166A9-DDD0-49CD-8DB0-614FA4CF797E}" type="slidenum">
              <a:rPr lang="en-US" smtClean="0"/>
              <a:t>‹#›</a:t>
            </a:fld>
            <a:endParaRPr lang="en-US"/>
          </a:p>
        </p:txBody>
      </p:sp>
      <p:sp>
        <p:nvSpPr>
          <p:cNvPr id="30" name="Date Placeholder 2"/>
          <p:cNvSpPr>
            <a:spLocks noGrp="1"/>
          </p:cNvSpPr>
          <p:nvPr>
            <p:ph type="dt" sz="half" idx="10"/>
          </p:nvPr>
        </p:nvSpPr>
        <p:spPr>
          <a:xfrm>
            <a:off x="4800600" y="6356350"/>
            <a:ext cx="990600" cy="365125"/>
          </a:xfrm>
        </p:spPr>
        <p:txBody>
          <a:bodyPr/>
          <a:lstStyle>
            <a:lvl1pPr algn="ctr">
              <a:defRPr/>
            </a:lvl1pPr>
          </a:lstStyle>
          <a:p>
            <a:fld id="{BC9E966D-0957-4F9E-9444-21825319815D}" type="datetime1">
              <a:rPr lang="en-US" smtClean="0"/>
              <a:pPr/>
              <a:t>6/29/2020</a:t>
            </a:fld>
            <a:endParaRPr lang="en-US" dirty="0"/>
          </a:p>
        </p:txBody>
      </p:sp>
      <p:grpSp>
        <p:nvGrpSpPr>
          <p:cNvPr id="31" name="Group 30"/>
          <p:cNvGrpSpPr/>
          <p:nvPr userDrawn="1"/>
        </p:nvGrpSpPr>
        <p:grpSpPr>
          <a:xfrm>
            <a:off x="3124200" y="6400800"/>
            <a:ext cx="1925097" cy="304800"/>
            <a:chOff x="2286000" y="6400800"/>
            <a:chExt cx="1925097" cy="304800"/>
          </a:xfrm>
        </p:grpSpPr>
        <p:grpSp>
          <p:nvGrpSpPr>
            <p:cNvPr id="32" name="Group 31"/>
            <p:cNvGrpSpPr/>
            <p:nvPr userDrawn="1"/>
          </p:nvGrpSpPr>
          <p:grpSpPr>
            <a:xfrm>
              <a:off x="2286000" y="6400800"/>
              <a:ext cx="1600200" cy="304800"/>
              <a:chOff x="2286000" y="6400800"/>
              <a:chExt cx="1600200" cy="304800"/>
            </a:xfrm>
          </p:grpSpPr>
          <p:sp>
            <p:nvSpPr>
              <p:cNvPr id="35" name="Rounded Rectangle 34"/>
              <p:cNvSpPr/>
              <p:nvPr userDrawn="1"/>
            </p:nvSpPr>
            <p:spPr>
              <a:xfrm>
                <a:off x="2286000" y="6400800"/>
                <a:ext cx="1600200" cy="304800"/>
              </a:xfrm>
              <a:prstGeom prst="roundRect">
                <a:avLst/>
              </a:prstGeom>
              <a:solidFill>
                <a:srgbClr val="0C23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ounded Rectangle 35"/>
              <p:cNvSpPr/>
              <p:nvPr userDrawn="1"/>
            </p:nvSpPr>
            <p:spPr>
              <a:xfrm>
                <a:off x="2286000" y="6400800"/>
                <a:ext cx="304800" cy="304800"/>
              </a:xfrm>
              <a:prstGeom prst="roundRect">
                <a:avLst/>
              </a:prstGeom>
              <a:solidFill>
                <a:srgbClr val="A919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Freeform 118"/>
            <p:cNvSpPr>
              <a:spLocks noEditPoints="1"/>
            </p:cNvSpPr>
            <p:nvPr userDrawn="1"/>
          </p:nvSpPr>
          <p:spPr bwMode="auto">
            <a:xfrm>
              <a:off x="2368752" y="6468727"/>
              <a:ext cx="168693" cy="169924"/>
            </a:xfrm>
            <a:custGeom>
              <a:avLst/>
              <a:gdLst>
                <a:gd name="T0" fmla="*/ 52 w 208"/>
                <a:gd name="T1" fmla="*/ 194 h 209"/>
                <a:gd name="T2" fmla="*/ 14 w 208"/>
                <a:gd name="T3" fmla="*/ 157 h 209"/>
                <a:gd name="T4" fmla="*/ 0 w 208"/>
                <a:gd name="T5" fmla="*/ 105 h 209"/>
                <a:gd name="T6" fmla="*/ 14 w 208"/>
                <a:gd name="T7" fmla="*/ 52 h 209"/>
                <a:gd name="T8" fmla="*/ 52 w 208"/>
                <a:gd name="T9" fmla="*/ 15 h 209"/>
                <a:gd name="T10" fmla="*/ 104 w 208"/>
                <a:gd name="T11" fmla="*/ 0 h 209"/>
                <a:gd name="T12" fmla="*/ 157 w 208"/>
                <a:gd name="T13" fmla="*/ 15 h 209"/>
                <a:gd name="T14" fmla="*/ 194 w 208"/>
                <a:gd name="T15" fmla="*/ 52 h 209"/>
                <a:gd name="T16" fmla="*/ 208 w 208"/>
                <a:gd name="T17" fmla="*/ 105 h 209"/>
                <a:gd name="T18" fmla="*/ 194 w 208"/>
                <a:gd name="T19" fmla="*/ 157 h 209"/>
                <a:gd name="T20" fmla="*/ 157 w 208"/>
                <a:gd name="T21" fmla="*/ 194 h 209"/>
                <a:gd name="T22" fmla="*/ 104 w 208"/>
                <a:gd name="T23" fmla="*/ 209 h 209"/>
                <a:gd name="T24" fmla="*/ 47 w 208"/>
                <a:gd name="T25" fmla="*/ 100 h 209"/>
                <a:gd name="T26" fmla="*/ 53 w 208"/>
                <a:gd name="T27" fmla="*/ 59 h 209"/>
                <a:gd name="T28" fmla="*/ 13 w 208"/>
                <a:gd name="T29" fmla="*/ 78 h 209"/>
                <a:gd name="T30" fmla="*/ 47 w 208"/>
                <a:gd name="T31" fmla="*/ 100 h 209"/>
                <a:gd name="T32" fmla="*/ 49 w 208"/>
                <a:gd name="T33" fmla="*/ 130 h 209"/>
                <a:gd name="T34" fmla="*/ 10 w 208"/>
                <a:gd name="T35" fmla="*/ 109 h 209"/>
                <a:gd name="T36" fmla="*/ 21 w 208"/>
                <a:gd name="T37" fmla="*/ 150 h 209"/>
                <a:gd name="T38" fmla="*/ 56 w 208"/>
                <a:gd name="T39" fmla="*/ 50 h 209"/>
                <a:gd name="T40" fmla="*/ 72 w 208"/>
                <a:gd name="T41" fmla="*/ 15 h 209"/>
                <a:gd name="T42" fmla="*/ 27 w 208"/>
                <a:gd name="T43" fmla="*/ 50 h 209"/>
                <a:gd name="T44" fmla="*/ 63 w 208"/>
                <a:gd name="T45" fmla="*/ 177 h 209"/>
                <a:gd name="T46" fmla="*/ 27 w 208"/>
                <a:gd name="T47" fmla="*/ 159 h 209"/>
                <a:gd name="T48" fmla="*/ 72 w 208"/>
                <a:gd name="T49" fmla="*/ 194 h 209"/>
                <a:gd name="T50" fmla="*/ 62 w 208"/>
                <a:gd name="T51" fmla="*/ 59 h 209"/>
                <a:gd name="T52" fmla="*/ 99 w 208"/>
                <a:gd name="T53" fmla="*/ 100 h 209"/>
                <a:gd name="T54" fmla="*/ 62 w 208"/>
                <a:gd name="T55" fmla="*/ 59 h 209"/>
                <a:gd name="T56" fmla="*/ 99 w 208"/>
                <a:gd name="T57" fmla="*/ 150 h 209"/>
                <a:gd name="T58" fmla="*/ 56 w 208"/>
                <a:gd name="T59" fmla="*/ 109 h 209"/>
                <a:gd name="T60" fmla="*/ 93 w 208"/>
                <a:gd name="T61" fmla="*/ 11 h 209"/>
                <a:gd name="T62" fmla="*/ 75 w 208"/>
                <a:gd name="T63" fmla="*/ 30 h 209"/>
                <a:gd name="T64" fmla="*/ 99 w 208"/>
                <a:gd name="T65" fmla="*/ 50 h 209"/>
                <a:gd name="T66" fmla="*/ 93 w 208"/>
                <a:gd name="T67" fmla="*/ 11 h 209"/>
                <a:gd name="T68" fmla="*/ 66 w 208"/>
                <a:gd name="T69" fmla="*/ 159 h 209"/>
                <a:gd name="T70" fmla="*/ 86 w 208"/>
                <a:gd name="T71" fmla="*/ 197 h 209"/>
                <a:gd name="T72" fmla="*/ 99 w 208"/>
                <a:gd name="T73" fmla="*/ 199 h 209"/>
                <a:gd name="T74" fmla="*/ 109 w 208"/>
                <a:gd name="T75" fmla="*/ 50 h 209"/>
                <a:gd name="T76" fmla="*/ 131 w 208"/>
                <a:gd name="T77" fmla="*/ 29 h 209"/>
                <a:gd name="T78" fmla="*/ 109 w 208"/>
                <a:gd name="T79" fmla="*/ 10 h 209"/>
                <a:gd name="T80" fmla="*/ 150 w 208"/>
                <a:gd name="T81" fmla="*/ 100 h 209"/>
                <a:gd name="T82" fmla="*/ 109 w 208"/>
                <a:gd name="T83" fmla="*/ 59 h 209"/>
                <a:gd name="T84" fmla="*/ 150 w 208"/>
                <a:gd name="T85" fmla="*/ 100 h 209"/>
                <a:gd name="T86" fmla="*/ 109 w 208"/>
                <a:gd name="T87" fmla="*/ 150 h 209"/>
                <a:gd name="T88" fmla="*/ 150 w 208"/>
                <a:gd name="T89" fmla="*/ 109 h 209"/>
                <a:gd name="T90" fmla="*/ 131 w 208"/>
                <a:gd name="T91" fmla="*/ 180 h 209"/>
                <a:gd name="T92" fmla="*/ 109 w 208"/>
                <a:gd name="T93" fmla="*/ 159 h 209"/>
                <a:gd name="T94" fmla="*/ 119 w 208"/>
                <a:gd name="T95" fmla="*/ 198 h 209"/>
                <a:gd name="T96" fmla="*/ 143 w 208"/>
                <a:gd name="T97" fmla="*/ 31 h 209"/>
                <a:gd name="T98" fmla="*/ 181 w 208"/>
                <a:gd name="T99" fmla="*/ 50 h 209"/>
                <a:gd name="T100" fmla="*/ 133 w 208"/>
                <a:gd name="T101" fmla="*/ 14 h 209"/>
                <a:gd name="T102" fmla="*/ 150 w 208"/>
                <a:gd name="T103" fmla="*/ 159 h 209"/>
                <a:gd name="T104" fmla="*/ 160 w 208"/>
                <a:gd name="T105" fmla="*/ 181 h 209"/>
                <a:gd name="T106" fmla="*/ 150 w 208"/>
                <a:gd name="T107" fmla="*/ 159 h 209"/>
                <a:gd name="T108" fmla="*/ 159 w 208"/>
                <a:gd name="T109" fmla="*/ 100 h 209"/>
                <a:gd name="T110" fmla="*/ 195 w 208"/>
                <a:gd name="T111" fmla="*/ 78 h 209"/>
                <a:gd name="T112" fmla="*/ 153 w 208"/>
                <a:gd name="T113" fmla="*/ 59 h 209"/>
                <a:gd name="T114" fmla="*/ 153 w 208"/>
                <a:gd name="T115" fmla="*/ 150 h 209"/>
                <a:gd name="T116" fmla="*/ 195 w 208"/>
                <a:gd name="T117" fmla="*/ 131 h 209"/>
                <a:gd name="T118" fmla="*/ 159 w 208"/>
                <a:gd name="T119" fmla="*/ 109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08" h="209">
                  <a:moveTo>
                    <a:pt x="76" y="205"/>
                  </a:moveTo>
                  <a:cubicBezTo>
                    <a:pt x="68" y="202"/>
                    <a:pt x="59" y="199"/>
                    <a:pt x="52" y="194"/>
                  </a:cubicBezTo>
                  <a:cubicBezTo>
                    <a:pt x="44" y="190"/>
                    <a:pt x="37" y="184"/>
                    <a:pt x="30" y="178"/>
                  </a:cubicBezTo>
                  <a:cubicBezTo>
                    <a:pt x="24" y="172"/>
                    <a:pt x="19" y="165"/>
                    <a:pt x="14" y="157"/>
                  </a:cubicBezTo>
                  <a:cubicBezTo>
                    <a:pt x="10" y="149"/>
                    <a:pt x="6" y="141"/>
                    <a:pt x="4" y="132"/>
                  </a:cubicBezTo>
                  <a:cubicBezTo>
                    <a:pt x="1" y="123"/>
                    <a:pt x="0" y="114"/>
                    <a:pt x="0" y="105"/>
                  </a:cubicBezTo>
                  <a:cubicBezTo>
                    <a:pt x="0" y="95"/>
                    <a:pt x="1" y="86"/>
                    <a:pt x="4" y="77"/>
                  </a:cubicBezTo>
                  <a:cubicBezTo>
                    <a:pt x="6" y="68"/>
                    <a:pt x="10" y="60"/>
                    <a:pt x="14" y="52"/>
                  </a:cubicBezTo>
                  <a:cubicBezTo>
                    <a:pt x="19" y="44"/>
                    <a:pt x="24" y="37"/>
                    <a:pt x="30" y="31"/>
                  </a:cubicBezTo>
                  <a:cubicBezTo>
                    <a:pt x="37" y="25"/>
                    <a:pt x="44" y="19"/>
                    <a:pt x="52" y="15"/>
                  </a:cubicBezTo>
                  <a:cubicBezTo>
                    <a:pt x="59" y="10"/>
                    <a:pt x="68" y="7"/>
                    <a:pt x="76" y="4"/>
                  </a:cubicBezTo>
                  <a:cubicBezTo>
                    <a:pt x="85" y="2"/>
                    <a:pt x="94" y="0"/>
                    <a:pt x="104" y="0"/>
                  </a:cubicBezTo>
                  <a:cubicBezTo>
                    <a:pt x="114" y="0"/>
                    <a:pt x="123" y="2"/>
                    <a:pt x="132" y="4"/>
                  </a:cubicBezTo>
                  <a:cubicBezTo>
                    <a:pt x="141" y="7"/>
                    <a:pt x="149" y="10"/>
                    <a:pt x="157" y="15"/>
                  </a:cubicBezTo>
                  <a:cubicBezTo>
                    <a:pt x="164" y="19"/>
                    <a:pt x="171" y="25"/>
                    <a:pt x="178" y="31"/>
                  </a:cubicBezTo>
                  <a:cubicBezTo>
                    <a:pt x="184" y="37"/>
                    <a:pt x="189" y="44"/>
                    <a:pt x="194" y="52"/>
                  </a:cubicBezTo>
                  <a:cubicBezTo>
                    <a:pt x="198" y="60"/>
                    <a:pt x="202" y="68"/>
                    <a:pt x="204" y="77"/>
                  </a:cubicBezTo>
                  <a:cubicBezTo>
                    <a:pt x="207" y="86"/>
                    <a:pt x="208" y="95"/>
                    <a:pt x="208" y="105"/>
                  </a:cubicBezTo>
                  <a:cubicBezTo>
                    <a:pt x="208" y="114"/>
                    <a:pt x="207" y="123"/>
                    <a:pt x="204" y="132"/>
                  </a:cubicBezTo>
                  <a:cubicBezTo>
                    <a:pt x="202" y="141"/>
                    <a:pt x="198" y="149"/>
                    <a:pt x="194" y="157"/>
                  </a:cubicBezTo>
                  <a:cubicBezTo>
                    <a:pt x="189" y="165"/>
                    <a:pt x="184" y="172"/>
                    <a:pt x="178" y="178"/>
                  </a:cubicBezTo>
                  <a:cubicBezTo>
                    <a:pt x="171" y="184"/>
                    <a:pt x="164" y="190"/>
                    <a:pt x="157" y="194"/>
                  </a:cubicBezTo>
                  <a:cubicBezTo>
                    <a:pt x="149" y="199"/>
                    <a:pt x="141" y="202"/>
                    <a:pt x="132" y="205"/>
                  </a:cubicBezTo>
                  <a:cubicBezTo>
                    <a:pt x="123" y="207"/>
                    <a:pt x="114" y="209"/>
                    <a:pt x="104" y="209"/>
                  </a:cubicBezTo>
                  <a:cubicBezTo>
                    <a:pt x="94" y="209"/>
                    <a:pt x="85" y="207"/>
                    <a:pt x="76" y="205"/>
                  </a:cubicBezTo>
                  <a:close/>
                  <a:moveTo>
                    <a:pt x="47" y="100"/>
                  </a:moveTo>
                  <a:cubicBezTo>
                    <a:pt x="47" y="93"/>
                    <a:pt x="48" y="86"/>
                    <a:pt x="49" y="79"/>
                  </a:cubicBezTo>
                  <a:cubicBezTo>
                    <a:pt x="50" y="72"/>
                    <a:pt x="51" y="65"/>
                    <a:pt x="53" y="59"/>
                  </a:cubicBezTo>
                  <a:cubicBezTo>
                    <a:pt x="21" y="59"/>
                    <a:pt x="21" y="59"/>
                    <a:pt x="21" y="59"/>
                  </a:cubicBezTo>
                  <a:cubicBezTo>
                    <a:pt x="18" y="65"/>
                    <a:pt x="15" y="71"/>
                    <a:pt x="13" y="78"/>
                  </a:cubicBezTo>
                  <a:cubicBezTo>
                    <a:pt x="11" y="85"/>
                    <a:pt x="10" y="92"/>
                    <a:pt x="10" y="100"/>
                  </a:cubicBezTo>
                  <a:lnTo>
                    <a:pt x="47" y="100"/>
                  </a:lnTo>
                  <a:close/>
                  <a:moveTo>
                    <a:pt x="53" y="150"/>
                  </a:moveTo>
                  <a:cubicBezTo>
                    <a:pt x="51" y="144"/>
                    <a:pt x="50" y="137"/>
                    <a:pt x="49" y="130"/>
                  </a:cubicBezTo>
                  <a:cubicBezTo>
                    <a:pt x="48" y="123"/>
                    <a:pt x="47" y="116"/>
                    <a:pt x="47" y="109"/>
                  </a:cubicBezTo>
                  <a:cubicBezTo>
                    <a:pt x="10" y="109"/>
                    <a:pt x="10" y="109"/>
                    <a:pt x="10" y="109"/>
                  </a:cubicBezTo>
                  <a:cubicBezTo>
                    <a:pt x="10" y="117"/>
                    <a:pt x="11" y="124"/>
                    <a:pt x="13" y="131"/>
                  </a:cubicBezTo>
                  <a:cubicBezTo>
                    <a:pt x="15" y="138"/>
                    <a:pt x="18" y="144"/>
                    <a:pt x="21" y="150"/>
                  </a:cubicBezTo>
                  <a:lnTo>
                    <a:pt x="53" y="150"/>
                  </a:lnTo>
                  <a:close/>
                  <a:moveTo>
                    <a:pt x="56" y="50"/>
                  </a:moveTo>
                  <a:cubicBezTo>
                    <a:pt x="58" y="43"/>
                    <a:pt x="60" y="38"/>
                    <a:pt x="63" y="32"/>
                  </a:cubicBezTo>
                  <a:cubicBezTo>
                    <a:pt x="66" y="26"/>
                    <a:pt x="69" y="21"/>
                    <a:pt x="72" y="15"/>
                  </a:cubicBezTo>
                  <a:cubicBezTo>
                    <a:pt x="63" y="19"/>
                    <a:pt x="55" y="23"/>
                    <a:pt x="47" y="29"/>
                  </a:cubicBezTo>
                  <a:cubicBezTo>
                    <a:pt x="39" y="35"/>
                    <a:pt x="33" y="42"/>
                    <a:pt x="27" y="50"/>
                  </a:cubicBezTo>
                  <a:lnTo>
                    <a:pt x="56" y="50"/>
                  </a:lnTo>
                  <a:close/>
                  <a:moveTo>
                    <a:pt x="63" y="177"/>
                  </a:moveTo>
                  <a:cubicBezTo>
                    <a:pt x="60" y="171"/>
                    <a:pt x="58" y="165"/>
                    <a:pt x="56" y="159"/>
                  </a:cubicBezTo>
                  <a:cubicBezTo>
                    <a:pt x="27" y="159"/>
                    <a:pt x="27" y="159"/>
                    <a:pt x="27" y="159"/>
                  </a:cubicBezTo>
                  <a:cubicBezTo>
                    <a:pt x="33" y="167"/>
                    <a:pt x="39" y="174"/>
                    <a:pt x="47" y="180"/>
                  </a:cubicBezTo>
                  <a:cubicBezTo>
                    <a:pt x="55" y="186"/>
                    <a:pt x="63" y="190"/>
                    <a:pt x="72" y="194"/>
                  </a:cubicBezTo>
                  <a:cubicBezTo>
                    <a:pt x="69" y="188"/>
                    <a:pt x="66" y="183"/>
                    <a:pt x="63" y="177"/>
                  </a:cubicBezTo>
                  <a:close/>
                  <a:moveTo>
                    <a:pt x="62" y="59"/>
                  </a:moveTo>
                  <a:cubicBezTo>
                    <a:pt x="59" y="72"/>
                    <a:pt x="57" y="86"/>
                    <a:pt x="56" y="100"/>
                  </a:cubicBezTo>
                  <a:cubicBezTo>
                    <a:pt x="99" y="100"/>
                    <a:pt x="99" y="100"/>
                    <a:pt x="99" y="100"/>
                  </a:cubicBezTo>
                  <a:cubicBezTo>
                    <a:pt x="99" y="59"/>
                    <a:pt x="99" y="59"/>
                    <a:pt x="99" y="59"/>
                  </a:cubicBezTo>
                  <a:lnTo>
                    <a:pt x="62" y="59"/>
                  </a:lnTo>
                  <a:close/>
                  <a:moveTo>
                    <a:pt x="62" y="150"/>
                  </a:moveTo>
                  <a:cubicBezTo>
                    <a:pt x="99" y="150"/>
                    <a:pt x="99" y="150"/>
                    <a:pt x="99" y="150"/>
                  </a:cubicBezTo>
                  <a:cubicBezTo>
                    <a:pt x="99" y="109"/>
                    <a:pt x="99" y="109"/>
                    <a:pt x="99" y="109"/>
                  </a:cubicBezTo>
                  <a:cubicBezTo>
                    <a:pt x="56" y="109"/>
                    <a:pt x="56" y="109"/>
                    <a:pt x="56" y="109"/>
                  </a:cubicBezTo>
                  <a:cubicBezTo>
                    <a:pt x="57" y="123"/>
                    <a:pt x="59" y="137"/>
                    <a:pt x="62" y="150"/>
                  </a:cubicBezTo>
                  <a:close/>
                  <a:moveTo>
                    <a:pt x="93" y="11"/>
                  </a:moveTo>
                  <a:cubicBezTo>
                    <a:pt x="91" y="11"/>
                    <a:pt x="89" y="11"/>
                    <a:pt x="86" y="12"/>
                  </a:cubicBezTo>
                  <a:cubicBezTo>
                    <a:pt x="82" y="17"/>
                    <a:pt x="78" y="23"/>
                    <a:pt x="75" y="30"/>
                  </a:cubicBezTo>
                  <a:cubicBezTo>
                    <a:pt x="71" y="36"/>
                    <a:pt x="68" y="43"/>
                    <a:pt x="66" y="50"/>
                  </a:cubicBezTo>
                  <a:cubicBezTo>
                    <a:pt x="99" y="50"/>
                    <a:pt x="99" y="50"/>
                    <a:pt x="99" y="50"/>
                  </a:cubicBezTo>
                  <a:cubicBezTo>
                    <a:pt x="99" y="10"/>
                    <a:pt x="99" y="10"/>
                    <a:pt x="99" y="10"/>
                  </a:cubicBezTo>
                  <a:cubicBezTo>
                    <a:pt x="97" y="10"/>
                    <a:pt x="95" y="10"/>
                    <a:pt x="93" y="11"/>
                  </a:cubicBezTo>
                  <a:close/>
                  <a:moveTo>
                    <a:pt x="99" y="159"/>
                  </a:moveTo>
                  <a:cubicBezTo>
                    <a:pt x="66" y="159"/>
                    <a:pt x="66" y="159"/>
                    <a:pt x="66" y="159"/>
                  </a:cubicBezTo>
                  <a:cubicBezTo>
                    <a:pt x="68" y="166"/>
                    <a:pt x="71" y="173"/>
                    <a:pt x="75" y="179"/>
                  </a:cubicBezTo>
                  <a:cubicBezTo>
                    <a:pt x="78" y="186"/>
                    <a:pt x="82" y="192"/>
                    <a:pt x="86" y="197"/>
                  </a:cubicBezTo>
                  <a:cubicBezTo>
                    <a:pt x="89" y="198"/>
                    <a:pt x="91" y="198"/>
                    <a:pt x="93" y="198"/>
                  </a:cubicBezTo>
                  <a:cubicBezTo>
                    <a:pt x="95" y="199"/>
                    <a:pt x="97" y="199"/>
                    <a:pt x="99" y="199"/>
                  </a:cubicBezTo>
                  <a:lnTo>
                    <a:pt x="99" y="159"/>
                  </a:lnTo>
                  <a:close/>
                  <a:moveTo>
                    <a:pt x="109" y="50"/>
                  </a:moveTo>
                  <a:cubicBezTo>
                    <a:pt x="140" y="50"/>
                    <a:pt x="140" y="50"/>
                    <a:pt x="140" y="50"/>
                  </a:cubicBezTo>
                  <a:cubicBezTo>
                    <a:pt x="138" y="42"/>
                    <a:pt x="135" y="36"/>
                    <a:pt x="131" y="29"/>
                  </a:cubicBezTo>
                  <a:cubicBezTo>
                    <a:pt x="127" y="23"/>
                    <a:pt x="123" y="17"/>
                    <a:pt x="119" y="11"/>
                  </a:cubicBezTo>
                  <a:cubicBezTo>
                    <a:pt x="116" y="11"/>
                    <a:pt x="112" y="10"/>
                    <a:pt x="109" y="10"/>
                  </a:cubicBezTo>
                  <a:lnTo>
                    <a:pt x="109" y="50"/>
                  </a:lnTo>
                  <a:close/>
                  <a:moveTo>
                    <a:pt x="150" y="100"/>
                  </a:moveTo>
                  <a:cubicBezTo>
                    <a:pt x="149" y="86"/>
                    <a:pt x="147" y="72"/>
                    <a:pt x="143" y="59"/>
                  </a:cubicBezTo>
                  <a:cubicBezTo>
                    <a:pt x="109" y="59"/>
                    <a:pt x="109" y="59"/>
                    <a:pt x="109" y="59"/>
                  </a:cubicBezTo>
                  <a:cubicBezTo>
                    <a:pt x="109" y="100"/>
                    <a:pt x="109" y="100"/>
                    <a:pt x="109" y="100"/>
                  </a:cubicBezTo>
                  <a:lnTo>
                    <a:pt x="150" y="100"/>
                  </a:lnTo>
                  <a:close/>
                  <a:moveTo>
                    <a:pt x="109" y="109"/>
                  </a:moveTo>
                  <a:cubicBezTo>
                    <a:pt x="109" y="150"/>
                    <a:pt x="109" y="150"/>
                    <a:pt x="109" y="150"/>
                  </a:cubicBezTo>
                  <a:cubicBezTo>
                    <a:pt x="143" y="150"/>
                    <a:pt x="143" y="150"/>
                    <a:pt x="143" y="150"/>
                  </a:cubicBezTo>
                  <a:cubicBezTo>
                    <a:pt x="147" y="137"/>
                    <a:pt x="149" y="123"/>
                    <a:pt x="150" y="109"/>
                  </a:cubicBezTo>
                  <a:lnTo>
                    <a:pt x="109" y="109"/>
                  </a:lnTo>
                  <a:close/>
                  <a:moveTo>
                    <a:pt x="131" y="180"/>
                  </a:moveTo>
                  <a:cubicBezTo>
                    <a:pt x="135" y="173"/>
                    <a:pt x="138" y="167"/>
                    <a:pt x="140" y="159"/>
                  </a:cubicBezTo>
                  <a:cubicBezTo>
                    <a:pt x="109" y="159"/>
                    <a:pt x="109" y="159"/>
                    <a:pt x="109" y="159"/>
                  </a:cubicBezTo>
                  <a:cubicBezTo>
                    <a:pt x="109" y="199"/>
                    <a:pt x="109" y="199"/>
                    <a:pt x="109" y="199"/>
                  </a:cubicBezTo>
                  <a:cubicBezTo>
                    <a:pt x="112" y="199"/>
                    <a:pt x="116" y="198"/>
                    <a:pt x="119" y="198"/>
                  </a:cubicBezTo>
                  <a:cubicBezTo>
                    <a:pt x="123" y="192"/>
                    <a:pt x="128" y="186"/>
                    <a:pt x="131" y="180"/>
                  </a:cubicBezTo>
                  <a:close/>
                  <a:moveTo>
                    <a:pt x="143" y="31"/>
                  </a:moveTo>
                  <a:cubicBezTo>
                    <a:pt x="145" y="37"/>
                    <a:pt x="148" y="43"/>
                    <a:pt x="150" y="50"/>
                  </a:cubicBezTo>
                  <a:cubicBezTo>
                    <a:pt x="181" y="50"/>
                    <a:pt x="181" y="50"/>
                    <a:pt x="181" y="50"/>
                  </a:cubicBezTo>
                  <a:cubicBezTo>
                    <a:pt x="175" y="41"/>
                    <a:pt x="168" y="34"/>
                    <a:pt x="160" y="28"/>
                  </a:cubicBezTo>
                  <a:cubicBezTo>
                    <a:pt x="152" y="22"/>
                    <a:pt x="143" y="18"/>
                    <a:pt x="133" y="14"/>
                  </a:cubicBezTo>
                  <a:cubicBezTo>
                    <a:pt x="136" y="20"/>
                    <a:pt x="140" y="25"/>
                    <a:pt x="143" y="31"/>
                  </a:cubicBezTo>
                  <a:close/>
                  <a:moveTo>
                    <a:pt x="150" y="159"/>
                  </a:moveTo>
                  <a:cubicBezTo>
                    <a:pt x="146" y="172"/>
                    <a:pt x="140" y="184"/>
                    <a:pt x="133" y="195"/>
                  </a:cubicBezTo>
                  <a:cubicBezTo>
                    <a:pt x="143" y="191"/>
                    <a:pt x="152" y="187"/>
                    <a:pt x="160" y="181"/>
                  </a:cubicBezTo>
                  <a:cubicBezTo>
                    <a:pt x="168" y="175"/>
                    <a:pt x="175" y="168"/>
                    <a:pt x="181" y="159"/>
                  </a:cubicBezTo>
                  <a:lnTo>
                    <a:pt x="150" y="159"/>
                  </a:lnTo>
                  <a:close/>
                  <a:moveTo>
                    <a:pt x="153" y="59"/>
                  </a:moveTo>
                  <a:cubicBezTo>
                    <a:pt x="157" y="72"/>
                    <a:pt x="159" y="86"/>
                    <a:pt x="159" y="100"/>
                  </a:cubicBezTo>
                  <a:cubicBezTo>
                    <a:pt x="198" y="100"/>
                    <a:pt x="198" y="100"/>
                    <a:pt x="198" y="100"/>
                  </a:cubicBezTo>
                  <a:cubicBezTo>
                    <a:pt x="198" y="92"/>
                    <a:pt x="197" y="85"/>
                    <a:pt x="195" y="78"/>
                  </a:cubicBezTo>
                  <a:cubicBezTo>
                    <a:pt x="193" y="71"/>
                    <a:pt x="190" y="65"/>
                    <a:pt x="187" y="59"/>
                  </a:cubicBezTo>
                  <a:lnTo>
                    <a:pt x="153" y="59"/>
                  </a:lnTo>
                  <a:close/>
                  <a:moveTo>
                    <a:pt x="159" y="109"/>
                  </a:moveTo>
                  <a:cubicBezTo>
                    <a:pt x="159" y="123"/>
                    <a:pt x="157" y="137"/>
                    <a:pt x="153" y="150"/>
                  </a:cubicBezTo>
                  <a:cubicBezTo>
                    <a:pt x="187" y="150"/>
                    <a:pt x="187" y="150"/>
                    <a:pt x="187" y="150"/>
                  </a:cubicBezTo>
                  <a:cubicBezTo>
                    <a:pt x="190" y="144"/>
                    <a:pt x="193" y="138"/>
                    <a:pt x="195" y="131"/>
                  </a:cubicBezTo>
                  <a:cubicBezTo>
                    <a:pt x="197" y="124"/>
                    <a:pt x="198" y="117"/>
                    <a:pt x="198" y="109"/>
                  </a:cubicBezTo>
                  <a:lnTo>
                    <a:pt x="159" y="10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rgbClr val="C00000"/>
                </a:solidFill>
              </a:endParaRPr>
            </a:p>
          </p:txBody>
        </p:sp>
        <p:sp>
          <p:nvSpPr>
            <p:cNvPr id="34" name="TextBox 33"/>
            <p:cNvSpPr txBox="1"/>
            <p:nvPr userDrawn="1"/>
          </p:nvSpPr>
          <p:spPr>
            <a:xfrm>
              <a:off x="2534697" y="6419125"/>
              <a:ext cx="1676400" cy="261610"/>
            </a:xfrm>
            <a:prstGeom prst="rect">
              <a:avLst/>
            </a:prstGeom>
            <a:noFill/>
          </p:spPr>
          <p:txBody>
            <a:bodyPr wrap="square" rtlCol="0">
              <a:spAutoFit/>
            </a:bodyPr>
            <a:lstStyle/>
            <a:p>
              <a:r>
                <a:rPr lang="en-US" sz="1100" b="1" dirty="0" smtClean="0">
                  <a:solidFill>
                    <a:schemeClr val="bg1"/>
                  </a:solidFill>
                </a:rPr>
                <a:t>www.usmc-mccs.org</a:t>
              </a:r>
              <a:endParaRPr lang="en-US" sz="1100" b="1" dirty="0">
                <a:solidFill>
                  <a:schemeClr val="bg1"/>
                </a:solidFill>
              </a:endParaRPr>
            </a:p>
          </p:txBody>
        </p:sp>
      </p:grpSp>
      <p:sp>
        <p:nvSpPr>
          <p:cNvPr id="14" name="Footer Placeholder 3"/>
          <p:cNvSpPr>
            <a:spLocks noGrp="1"/>
          </p:cNvSpPr>
          <p:nvPr>
            <p:ph type="ftr" sz="quarter" idx="18"/>
          </p:nvPr>
        </p:nvSpPr>
        <p:spPr>
          <a:xfrm>
            <a:off x="5791200" y="6356350"/>
            <a:ext cx="2133600" cy="365125"/>
          </a:xfrm>
          <a:prstGeom prst="rect">
            <a:avLst/>
          </a:prstGeom>
        </p:spPr>
        <p:txBody>
          <a:bodyPr/>
          <a:lstStyle/>
          <a:p>
            <a:r>
              <a:rPr lang="en-US" dirty="0" smtClean="0"/>
              <a:t>Version 2/01112018</a:t>
            </a:r>
            <a:endParaRPr lang="en-US" dirty="0"/>
          </a:p>
        </p:txBody>
      </p:sp>
    </p:spTree>
    <p:extLst>
      <p:ext uri="{BB962C8B-B14F-4D97-AF65-F5344CB8AC3E}">
        <p14:creationId xmlns:p14="http://schemas.microsoft.com/office/powerpoint/2010/main" val="312109723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cxnSp>
        <p:nvCxnSpPr>
          <p:cNvPr id="7" name="Straight Connector 6"/>
          <p:cNvCxnSpPr/>
          <p:nvPr userDrawn="1"/>
        </p:nvCxnSpPr>
        <p:spPr>
          <a:xfrm>
            <a:off x="609600" y="6172200"/>
            <a:ext cx="8001000" cy="0"/>
          </a:xfrm>
          <a:prstGeom prst="line">
            <a:avLst/>
          </a:prstGeom>
          <a:ln>
            <a:solidFill>
              <a:srgbClr val="0C2340"/>
            </a:solidFill>
          </a:ln>
        </p:spPr>
        <p:style>
          <a:lnRef idx="1">
            <a:schemeClr val="accent1"/>
          </a:lnRef>
          <a:fillRef idx="0">
            <a:schemeClr val="accent1"/>
          </a:fillRef>
          <a:effectRef idx="0">
            <a:schemeClr val="accent1"/>
          </a:effectRef>
          <a:fontRef idx="minor">
            <a:schemeClr val="tx1"/>
          </a:fontRef>
        </p:style>
      </p:cxnSp>
      <p:sp>
        <p:nvSpPr>
          <p:cNvPr id="8" name="Text Placeholder 13"/>
          <p:cNvSpPr>
            <a:spLocks noGrp="1"/>
          </p:cNvSpPr>
          <p:nvPr>
            <p:ph type="body" sz="quarter" idx="14" hasCustomPrompt="1"/>
          </p:nvPr>
        </p:nvSpPr>
        <p:spPr>
          <a:xfrm>
            <a:off x="533400" y="304800"/>
            <a:ext cx="3886200" cy="609600"/>
          </a:xfrm>
        </p:spPr>
        <p:txBody>
          <a:bodyPr>
            <a:normAutofit/>
          </a:bodyPr>
          <a:lstStyle>
            <a:lvl1pPr marL="0" indent="0">
              <a:buNone/>
              <a:defRPr sz="2800" b="1">
                <a:solidFill>
                  <a:schemeClr val="tx1"/>
                </a:solidFill>
              </a:defRPr>
            </a:lvl1pPr>
          </a:lstStyle>
          <a:p>
            <a:pPr lvl="0"/>
            <a:r>
              <a:rPr lang="en-US" dirty="0" smtClean="0"/>
              <a:t>Slide Title</a:t>
            </a:r>
            <a:endParaRPr lang="en-US" dirty="0"/>
          </a:p>
        </p:txBody>
      </p:sp>
      <p:sp>
        <p:nvSpPr>
          <p:cNvPr id="29" name="Slide Number Placeholder 22"/>
          <p:cNvSpPr>
            <a:spLocks noGrp="1"/>
          </p:cNvSpPr>
          <p:nvPr>
            <p:ph type="sldNum" sz="quarter" idx="19"/>
          </p:nvPr>
        </p:nvSpPr>
        <p:spPr>
          <a:xfrm>
            <a:off x="7924800" y="6356350"/>
            <a:ext cx="762000" cy="365125"/>
          </a:xfrm>
        </p:spPr>
        <p:txBody>
          <a:bodyPr/>
          <a:lstStyle/>
          <a:p>
            <a:fld id="{5BC166A9-DDD0-49CD-8DB0-614FA4CF797E}" type="slidenum">
              <a:rPr lang="en-US" smtClean="0"/>
              <a:t>‹#›</a:t>
            </a:fld>
            <a:endParaRPr lang="en-US"/>
          </a:p>
        </p:txBody>
      </p:sp>
      <p:sp>
        <p:nvSpPr>
          <p:cNvPr id="31" name="Date Placeholder 2"/>
          <p:cNvSpPr>
            <a:spLocks noGrp="1"/>
          </p:cNvSpPr>
          <p:nvPr>
            <p:ph type="dt" sz="half" idx="10"/>
          </p:nvPr>
        </p:nvSpPr>
        <p:spPr>
          <a:xfrm>
            <a:off x="4800600" y="6356350"/>
            <a:ext cx="990600" cy="365125"/>
          </a:xfrm>
        </p:spPr>
        <p:txBody>
          <a:bodyPr/>
          <a:lstStyle>
            <a:lvl1pPr algn="ctr">
              <a:defRPr/>
            </a:lvl1pPr>
          </a:lstStyle>
          <a:p>
            <a:fld id="{BC9E966D-0957-4F9E-9444-21825319815D}" type="datetime1">
              <a:rPr lang="en-US" smtClean="0"/>
              <a:pPr/>
              <a:t>6/29/2020</a:t>
            </a:fld>
            <a:endParaRPr lang="en-US" dirty="0"/>
          </a:p>
        </p:txBody>
      </p:sp>
      <p:grpSp>
        <p:nvGrpSpPr>
          <p:cNvPr id="32" name="Group 31"/>
          <p:cNvGrpSpPr/>
          <p:nvPr userDrawn="1"/>
        </p:nvGrpSpPr>
        <p:grpSpPr>
          <a:xfrm>
            <a:off x="3124200" y="6400800"/>
            <a:ext cx="1925097" cy="304800"/>
            <a:chOff x="2286000" y="6400800"/>
            <a:chExt cx="1925097" cy="304800"/>
          </a:xfrm>
        </p:grpSpPr>
        <p:grpSp>
          <p:nvGrpSpPr>
            <p:cNvPr id="33" name="Group 32"/>
            <p:cNvGrpSpPr/>
            <p:nvPr userDrawn="1"/>
          </p:nvGrpSpPr>
          <p:grpSpPr>
            <a:xfrm>
              <a:off x="2286000" y="6400800"/>
              <a:ext cx="1600200" cy="304800"/>
              <a:chOff x="2286000" y="6400800"/>
              <a:chExt cx="1600200" cy="304800"/>
            </a:xfrm>
          </p:grpSpPr>
          <p:sp>
            <p:nvSpPr>
              <p:cNvPr id="36" name="Rounded Rectangle 35"/>
              <p:cNvSpPr/>
              <p:nvPr userDrawn="1"/>
            </p:nvSpPr>
            <p:spPr>
              <a:xfrm>
                <a:off x="2286000" y="6400800"/>
                <a:ext cx="1600200" cy="304800"/>
              </a:xfrm>
              <a:prstGeom prst="roundRect">
                <a:avLst/>
              </a:prstGeom>
              <a:solidFill>
                <a:srgbClr val="0C23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ounded Rectangle 36"/>
              <p:cNvSpPr/>
              <p:nvPr userDrawn="1"/>
            </p:nvSpPr>
            <p:spPr>
              <a:xfrm>
                <a:off x="2286000" y="6400800"/>
                <a:ext cx="304800" cy="304800"/>
              </a:xfrm>
              <a:prstGeom prst="roundRect">
                <a:avLst/>
              </a:prstGeom>
              <a:solidFill>
                <a:srgbClr val="A919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 name="Freeform 118"/>
            <p:cNvSpPr>
              <a:spLocks noEditPoints="1"/>
            </p:cNvSpPr>
            <p:nvPr userDrawn="1"/>
          </p:nvSpPr>
          <p:spPr bwMode="auto">
            <a:xfrm>
              <a:off x="2368752" y="6468727"/>
              <a:ext cx="168693" cy="169924"/>
            </a:xfrm>
            <a:custGeom>
              <a:avLst/>
              <a:gdLst>
                <a:gd name="T0" fmla="*/ 52 w 208"/>
                <a:gd name="T1" fmla="*/ 194 h 209"/>
                <a:gd name="T2" fmla="*/ 14 w 208"/>
                <a:gd name="T3" fmla="*/ 157 h 209"/>
                <a:gd name="T4" fmla="*/ 0 w 208"/>
                <a:gd name="T5" fmla="*/ 105 h 209"/>
                <a:gd name="T6" fmla="*/ 14 w 208"/>
                <a:gd name="T7" fmla="*/ 52 h 209"/>
                <a:gd name="T8" fmla="*/ 52 w 208"/>
                <a:gd name="T9" fmla="*/ 15 h 209"/>
                <a:gd name="T10" fmla="*/ 104 w 208"/>
                <a:gd name="T11" fmla="*/ 0 h 209"/>
                <a:gd name="T12" fmla="*/ 157 w 208"/>
                <a:gd name="T13" fmla="*/ 15 h 209"/>
                <a:gd name="T14" fmla="*/ 194 w 208"/>
                <a:gd name="T15" fmla="*/ 52 h 209"/>
                <a:gd name="T16" fmla="*/ 208 w 208"/>
                <a:gd name="T17" fmla="*/ 105 h 209"/>
                <a:gd name="T18" fmla="*/ 194 w 208"/>
                <a:gd name="T19" fmla="*/ 157 h 209"/>
                <a:gd name="T20" fmla="*/ 157 w 208"/>
                <a:gd name="T21" fmla="*/ 194 h 209"/>
                <a:gd name="T22" fmla="*/ 104 w 208"/>
                <a:gd name="T23" fmla="*/ 209 h 209"/>
                <a:gd name="T24" fmla="*/ 47 w 208"/>
                <a:gd name="T25" fmla="*/ 100 h 209"/>
                <a:gd name="T26" fmla="*/ 53 w 208"/>
                <a:gd name="T27" fmla="*/ 59 h 209"/>
                <a:gd name="T28" fmla="*/ 13 w 208"/>
                <a:gd name="T29" fmla="*/ 78 h 209"/>
                <a:gd name="T30" fmla="*/ 47 w 208"/>
                <a:gd name="T31" fmla="*/ 100 h 209"/>
                <a:gd name="T32" fmla="*/ 49 w 208"/>
                <a:gd name="T33" fmla="*/ 130 h 209"/>
                <a:gd name="T34" fmla="*/ 10 w 208"/>
                <a:gd name="T35" fmla="*/ 109 h 209"/>
                <a:gd name="T36" fmla="*/ 21 w 208"/>
                <a:gd name="T37" fmla="*/ 150 h 209"/>
                <a:gd name="T38" fmla="*/ 56 w 208"/>
                <a:gd name="T39" fmla="*/ 50 h 209"/>
                <a:gd name="T40" fmla="*/ 72 w 208"/>
                <a:gd name="T41" fmla="*/ 15 h 209"/>
                <a:gd name="T42" fmla="*/ 27 w 208"/>
                <a:gd name="T43" fmla="*/ 50 h 209"/>
                <a:gd name="T44" fmla="*/ 63 w 208"/>
                <a:gd name="T45" fmla="*/ 177 h 209"/>
                <a:gd name="T46" fmla="*/ 27 w 208"/>
                <a:gd name="T47" fmla="*/ 159 h 209"/>
                <a:gd name="T48" fmla="*/ 72 w 208"/>
                <a:gd name="T49" fmla="*/ 194 h 209"/>
                <a:gd name="T50" fmla="*/ 62 w 208"/>
                <a:gd name="T51" fmla="*/ 59 h 209"/>
                <a:gd name="T52" fmla="*/ 99 w 208"/>
                <a:gd name="T53" fmla="*/ 100 h 209"/>
                <a:gd name="T54" fmla="*/ 62 w 208"/>
                <a:gd name="T55" fmla="*/ 59 h 209"/>
                <a:gd name="T56" fmla="*/ 99 w 208"/>
                <a:gd name="T57" fmla="*/ 150 h 209"/>
                <a:gd name="T58" fmla="*/ 56 w 208"/>
                <a:gd name="T59" fmla="*/ 109 h 209"/>
                <a:gd name="T60" fmla="*/ 93 w 208"/>
                <a:gd name="T61" fmla="*/ 11 h 209"/>
                <a:gd name="T62" fmla="*/ 75 w 208"/>
                <a:gd name="T63" fmla="*/ 30 h 209"/>
                <a:gd name="T64" fmla="*/ 99 w 208"/>
                <a:gd name="T65" fmla="*/ 50 h 209"/>
                <a:gd name="T66" fmla="*/ 93 w 208"/>
                <a:gd name="T67" fmla="*/ 11 h 209"/>
                <a:gd name="T68" fmla="*/ 66 w 208"/>
                <a:gd name="T69" fmla="*/ 159 h 209"/>
                <a:gd name="T70" fmla="*/ 86 w 208"/>
                <a:gd name="T71" fmla="*/ 197 h 209"/>
                <a:gd name="T72" fmla="*/ 99 w 208"/>
                <a:gd name="T73" fmla="*/ 199 h 209"/>
                <a:gd name="T74" fmla="*/ 109 w 208"/>
                <a:gd name="T75" fmla="*/ 50 h 209"/>
                <a:gd name="T76" fmla="*/ 131 w 208"/>
                <a:gd name="T77" fmla="*/ 29 h 209"/>
                <a:gd name="T78" fmla="*/ 109 w 208"/>
                <a:gd name="T79" fmla="*/ 10 h 209"/>
                <a:gd name="T80" fmla="*/ 150 w 208"/>
                <a:gd name="T81" fmla="*/ 100 h 209"/>
                <a:gd name="T82" fmla="*/ 109 w 208"/>
                <a:gd name="T83" fmla="*/ 59 h 209"/>
                <a:gd name="T84" fmla="*/ 150 w 208"/>
                <a:gd name="T85" fmla="*/ 100 h 209"/>
                <a:gd name="T86" fmla="*/ 109 w 208"/>
                <a:gd name="T87" fmla="*/ 150 h 209"/>
                <a:gd name="T88" fmla="*/ 150 w 208"/>
                <a:gd name="T89" fmla="*/ 109 h 209"/>
                <a:gd name="T90" fmla="*/ 131 w 208"/>
                <a:gd name="T91" fmla="*/ 180 h 209"/>
                <a:gd name="T92" fmla="*/ 109 w 208"/>
                <a:gd name="T93" fmla="*/ 159 h 209"/>
                <a:gd name="T94" fmla="*/ 119 w 208"/>
                <a:gd name="T95" fmla="*/ 198 h 209"/>
                <a:gd name="T96" fmla="*/ 143 w 208"/>
                <a:gd name="T97" fmla="*/ 31 h 209"/>
                <a:gd name="T98" fmla="*/ 181 w 208"/>
                <a:gd name="T99" fmla="*/ 50 h 209"/>
                <a:gd name="T100" fmla="*/ 133 w 208"/>
                <a:gd name="T101" fmla="*/ 14 h 209"/>
                <a:gd name="T102" fmla="*/ 150 w 208"/>
                <a:gd name="T103" fmla="*/ 159 h 209"/>
                <a:gd name="T104" fmla="*/ 160 w 208"/>
                <a:gd name="T105" fmla="*/ 181 h 209"/>
                <a:gd name="T106" fmla="*/ 150 w 208"/>
                <a:gd name="T107" fmla="*/ 159 h 209"/>
                <a:gd name="T108" fmla="*/ 159 w 208"/>
                <a:gd name="T109" fmla="*/ 100 h 209"/>
                <a:gd name="T110" fmla="*/ 195 w 208"/>
                <a:gd name="T111" fmla="*/ 78 h 209"/>
                <a:gd name="T112" fmla="*/ 153 w 208"/>
                <a:gd name="T113" fmla="*/ 59 h 209"/>
                <a:gd name="T114" fmla="*/ 153 w 208"/>
                <a:gd name="T115" fmla="*/ 150 h 209"/>
                <a:gd name="T116" fmla="*/ 195 w 208"/>
                <a:gd name="T117" fmla="*/ 131 h 209"/>
                <a:gd name="T118" fmla="*/ 159 w 208"/>
                <a:gd name="T119" fmla="*/ 109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08" h="209">
                  <a:moveTo>
                    <a:pt x="76" y="205"/>
                  </a:moveTo>
                  <a:cubicBezTo>
                    <a:pt x="68" y="202"/>
                    <a:pt x="59" y="199"/>
                    <a:pt x="52" y="194"/>
                  </a:cubicBezTo>
                  <a:cubicBezTo>
                    <a:pt x="44" y="190"/>
                    <a:pt x="37" y="184"/>
                    <a:pt x="30" y="178"/>
                  </a:cubicBezTo>
                  <a:cubicBezTo>
                    <a:pt x="24" y="172"/>
                    <a:pt x="19" y="165"/>
                    <a:pt x="14" y="157"/>
                  </a:cubicBezTo>
                  <a:cubicBezTo>
                    <a:pt x="10" y="149"/>
                    <a:pt x="6" y="141"/>
                    <a:pt x="4" y="132"/>
                  </a:cubicBezTo>
                  <a:cubicBezTo>
                    <a:pt x="1" y="123"/>
                    <a:pt x="0" y="114"/>
                    <a:pt x="0" y="105"/>
                  </a:cubicBezTo>
                  <a:cubicBezTo>
                    <a:pt x="0" y="95"/>
                    <a:pt x="1" y="86"/>
                    <a:pt x="4" y="77"/>
                  </a:cubicBezTo>
                  <a:cubicBezTo>
                    <a:pt x="6" y="68"/>
                    <a:pt x="10" y="60"/>
                    <a:pt x="14" y="52"/>
                  </a:cubicBezTo>
                  <a:cubicBezTo>
                    <a:pt x="19" y="44"/>
                    <a:pt x="24" y="37"/>
                    <a:pt x="30" y="31"/>
                  </a:cubicBezTo>
                  <a:cubicBezTo>
                    <a:pt x="37" y="25"/>
                    <a:pt x="44" y="19"/>
                    <a:pt x="52" y="15"/>
                  </a:cubicBezTo>
                  <a:cubicBezTo>
                    <a:pt x="59" y="10"/>
                    <a:pt x="68" y="7"/>
                    <a:pt x="76" y="4"/>
                  </a:cubicBezTo>
                  <a:cubicBezTo>
                    <a:pt x="85" y="2"/>
                    <a:pt x="94" y="0"/>
                    <a:pt x="104" y="0"/>
                  </a:cubicBezTo>
                  <a:cubicBezTo>
                    <a:pt x="114" y="0"/>
                    <a:pt x="123" y="2"/>
                    <a:pt x="132" y="4"/>
                  </a:cubicBezTo>
                  <a:cubicBezTo>
                    <a:pt x="141" y="7"/>
                    <a:pt x="149" y="10"/>
                    <a:pt x="157" y="15"/>
                  </a:cubicBezTo>
                  <a:cubicBezTo>
                    <a:pt x="164" y="19"/>
                    <a:pt x="171" y="25"/>
                    <a:pt x="178" y="31"/>
                  </a:cubicBezTo>
                  <a:cubicBezTo>
                    <a:pt x="184" y="37"/>
                    <a:pt x="189" y="44"/>
                    <a:pt x="194" y="52"/>
                  </a:cubicBezTo>
                  <a:cubicBezTo>
                    <a:pt x="198" y="60"/>
                    <a:pt x="202" y="68"/>
                    <a:pt x="204" y="77"/>
                  </a:cubicBezTo>
                  <a:cubicBezTo>
                    <a:pt x="207" y="86"/>
                    <a:pt x="208" y="95"/>
                    <a:pt x="208" y="105"/>
                  </a:cubicBezTo>
                  <a:cubicBezTo>
                    <a:pt x="208" y="114"/>
                    <a:pt x="207" y="123"/>
                    <a:pt x="204" y="132"/>
                  </a:cubicBezTo>
                  <a:cubicBezTo>
                    <a:pt x="202" y="141"/>
                    <a:pt x="198" y="149"/>
                    <a:pt x="194" y="157"/>
                  </a:cubicBezTo>
                  <a:cubicBezTo>
                    <a:pt x="189" y="165"/>
                    <a:pt x="184" y="172"/>
                    <a:pt x="178" y="178"/>
                  </a:cubicBezTo>
                  <a:cubicBezTo>
                    <a:pt x="171" y="184"/>
                    <a:pt x="164" y="190"/>
                    <a:pt x="157" y="194"/>
                  </a:cubicBezTo>
                  <a:cubicBezTo>
                    <a:pt x="149" y="199"/>
                    <a:pt x="141" y="202"/>
                    <a:pt x="132" y="205"/>
                  </a:cubicBezTo>
                  <a:cubicBezTo>
                    <a:pt x="123" y="207"/>
                    <a:pt x="114" y="209"/>
                    <a:pt x="104" y="209"/>
                  </a:cubicBezTo>
                  <a:cubicBezTo>
                    <a:pt x="94" y="209"/>
                    <a:pt x="85" y="207"/>
                    <a:pt x="76" y="205"/>
                  </a:cubicBezTo>
                  <a:close/>
                  <a:moveTo>
                    <a:pt x="47" y="100"/>
                  </a:moveTo>
                  <a:cubicBezTo>
                    <a:pt x="47" y="93"/>
                    <a:pt x="48" y="86"/>
                    <a:pt x="49" y="79"/>
                  </a:cubicBezTo>
                  <a:cubicBezTo>
                    <a:pt x="50" y="72"/>
                    <a:pt x="51" y="65"/>
                    <a:pt x="53" y="59"/>
                  </a:cubicBezTo>
                  <a:cubicBezTo>
                    <a:pt x="21" y="59"/>
                    <a:pt x="21" y="59"/>
                    <a:pt x="21" y="59"/>
                  </a:cubicBezTo>
                  <a:cubicBezTo>
                    <a:pt x="18" y="65"/>
                    <a:pt x="15" y="71"/>
                    <a:pt x="13" y="78"/>
                  </a:cubicBezTo>
                  <a:cubicBezTo>
                    <a:pt x="11" y="85"/>
                    <a:pt x="10" y="92"/>
                    <a:pt x="10" y="100"/>
                  </a:cubicBezTo>
                  <a:lnTo>
                    <a:pt x="47" y="100"/>
                  </a:lnTo>
                  <a:close/>
                  <a:moveTo>
                    <a:pt x="53" y="150"/>
                  </a:moveTo>
                  <a:cubicBezTo>
                    <a:pt x="51" y="144"/>
                    <a:pt x="50" y="137"/>
                    <a:pt x="49" y="130"/>
                  </a:cubicBezTo>
                  <a:cubicBezTo>
                    <a:pt x="48" y="123"/>
                    <a:pt x="47" y="116"/>
                    <a:pt x="47" y="109"/>
                  </a:cubicBezTo>
                  <a:cubicBezTo>
                    <a:pt x="10" y="109"/>
                    <a:pt x="10" y="109"/>
                    <a:pt x="10" y="109"/>
                  </a:cubicBezTo>
                  <a:cubicBezTo>
                    <a:pt x="10" y="117"/>
                    <a:pt x="11" y="124"/>
                    <a:pt x="13" y="131"/>
                  </a:cubicBezTo>
                  <a:cubicBezTo>
                    <a:pt x="15" y="138"/>
                    <a:pt x="18" y="144"/>
                    <a:pt x="21" y="150"/>
                  </a:cubicBezTo>
                  <a:lnTo>
                    <a:pt x="53" y="150"/>
                  </a:lnTo>
                  <a:close/>
                  <a:moveTo>
                    <a:pt x="56" y="50"/>
                  </a:moveTo>
                  <a:cubicBezTo>
                    <a:pt x="58" y="43"/>
                    <a:pt x="60" y="38"/>
                    <a:pt x="63" y="32"/>
                  </a:cubicBezTo>
                  <a:cubicBezTo>
                    <a:pt x="66" y="26"/>
                    <a:pt x="69" y="21"/>
                    <a:pt x="72" y="15"/>
                  </a:cubicBezTo>
                  <a:cubicBezTo>
                    <a:pt x="63" y="19"/>
                    <a:pt x="55" y="23"/>
                    <a:pt x="47" y="29"/>
                  </a:cubicBezTo>
                  <a:cubicBezTo>
                    <a:pt x="39" y="35"/>
                    <a:pt x="33" y="42"/>
                    <a:pt x="27" y="50"/>
                  </a:cubicBezTo>
                  <a:lnTo>
                    <a:pt x="56" y="50"/>
                  </a:lnTo>
                  <a:close/>
                  <a:moveTo>
                    <a:pt x="63" y="177"/>
                  </a:moveTo>
                  <a:cubicBezTo>
                    <a:pt x="60" y="171"/>
                    <a:pt x="58" y="165"/>
                    <a:pt x="56" y="159"/>
                  </a:cubicBezTo>
                  <a:cubicBezTo>
                    <a:pt x="27" y="159"/>
                    <a:pt x="27" y="159"/>
                    <a:pt x="27" y="159"/>
                  </a:cubicBezTo>
                  <a:cubicBezTo>
                    <a:pt x="33" y="167"/>
                    <a:pt x="39" y="174"/>
                    <a:pt x="47" y="180"/>
                  </a:cubicBezTo>
                  <a:cubicBezTo>
                    <a:pt x="55" y="186"/>
                    <a:pt x="63" y="190"/>
                    <a:pt x="72" y="194"/>
                  </a:cubicBezTo>
                  <a:cubicBezTo>
                    <a:pt x="69" y="188"/>
                    <a:pt x="66" y="183"/>
                    <a:pt x="63" y="177"/>
                  </a:cubicBezTo>
                  <a:close/>
                  <a:moveTo>
                    <a:pt x="62" y="59"/>
                  </a:moveTo>
                  <a:cubicBezTo>
                    <a:pt x="59" y="72"/>
                    <a:pt x="57" y="86"/>
                    <a:pt x="56" y="100"/>
                  </a:cubicBezTo>
                  <a:cubicBezTo>
                    <a:pt x="99" y="100"/>
                    <a:pt x="99" y="100"/>
                    <a:pt x="99" y="100"/>
                  </a:cubicBezTo>
                  <a:cubicBezTo>
                    <a:pt x="99" y="59"/>
                    <a:pt x="99" y="59"/>
                    <a:pt x="99" y="59"/>
                  </a:cubicBezTo>
                  <a:lnTo>
                    <a:pt x="62" y="59"/>
                  </a:lnTo>
                  <a:close/>
                  <a:moveTo>
                    <a:pt x="62" y="150"/>
                  </a:moveTo>
                  <a:cubicBezTo>
                    <a:pt x="99" y="150"/>
                    <a:pt x="99" y="150"/>
                    <a:pt x="99" y="150"/>
                  </a:cubicBezTo>
                  <a:cubicBezTo>
                    <a:pt x="99" y="109"/>
                    <a:pt x="99" y="109"/>
                    <a:pt x="99" y="109"/>
                  </a:cubicBezTo>
                  <a:cubicBezTo>
                    <a:pt x="56" y="109"/>
                    <a:pt x="56" y="109"/>
                    <a:pt x="56" y="109"/>
                  </a:cubicBezTo>
                  <a:cubicBezTo>
                    <a:pt x="57" y="123"/>
                    <a:pt x="59" y="137"/>
                    <a:pt x="62" y="150"/>
                  </a:cubicBezTo>
                  <a:close/>
                  <a:moveTo>
                    <a:pt x="93" y="11"/>
                  </a:moveTo>
                  <a:cubicBezTo>
                    <a:pt x="91" y="11"/>
                    <a:pt x="89" y="11"/>
                    <a:pt x="86" y="12"/>
                  </a:cubicBezTo>
                  <a:cubicBezTo>
                    <a:pt x="82" y="17"/>
                    <a:pt x="78" y="23"/>
                    <a:pt x="75" y="30"/>
                  </a:cubicBezTo>
                  <a:cubicBezTo>
                    <a:pt x="71" y="36"/>
                    <a:pt x="68" y="43"/>
                    <a:pt x="66" y="50"/>
                  </a:cubicBezTo>
                  <a:cubicBezTo>
                    <a:pt x="99" y="50"/>
                    <a:pt x="99" y="50"/>
                    <a:pt x="99" y="50"/>
                  </a:cubicBezTo>
                  <a:cubicBezTo>
                    <a:pt x="99" y="10"/>
                    <a:pt x="99" y="10"/>
                    <a:pt x="99" y="10"/>
                  </a:cubicBezTo>
                  <a:cubicBezTo>
                    <a:pt x="97" y="10"/>
                    <a:pt x="95" y="10"/>
                    <a:pt x="93" y="11"/>
                  </a:cubicBezTo>
                  <a:close/>
                  <a:moveTo>
                    <a:pt x="99" y="159"/>
                  </a:moveTo>
                  <a:cubicBezTo>
                    <a:pt x="66" y="159"/>
                    <a:pt x="66" y="159"/>
                    <a:pt x="66" y="159"/>
                  </a:cubicBezTo>
                  <a:cubicBezTo>
                    <a:pt x="68" y="166"/>
                    <a:pt x="71" y="173"/>
                    <a:pt x="75" y="179"/>
                  </a:cubicBezTo>
                  <a:cubicBezTo>
                    <a:pt x="78" y="186"/>
                    <a:pt x="82" y="192"/>
                    <a:pt x="86" y="197"/>
                  </a:cubicBezTo>
                  <a:cubicBezTo>
                    <a:pt x="89" y="198"/>
                    <a:pt x="91" y="198"/>
                    <a:pt x="93" y="198"/>
                  </a:cubicBezTo>
                  <a:cubicBezTo>
                    <a:pt x="95" y="199"/>
                    <a:pt x="97" y="199"/>
                    <a:pt x="99" y="199"/>
                  </a:cubicBezTo>
                  <a:lnTo>
                    <a:pt x="99" y="159"/>
                  </a:lnTo>
                  <a:close/>
                  <a:moveTo>
                    <a:pt x="109" y="50"/>
                  </a:moveTo>
                  <a:cubicBezTo>
                    <a:pt x="140" y="50"/>
                    <a:pt x="140" y="50"/>
                    <a:pt x="140" y="50"/>
                  </a:cubicBezTo>
                  <a:cubicBezTo>
                    <a:pt x="138" y="42"/>
                    <a:pt x="135" y="36"/>
                    <a:pt x="131" y="29"/>
                  </a:cubicBezTo>
                  <a:cubicBezTo>
                    <a:pt x="127" y="23"/>
                    <a:pt x="123" y="17"/>
                    <a:pt x="119" y="11"/>
                  </a:cubicBezTo>
                  <a:cubicBezTo>
                    <a:pt x="116" y="11"/>
                    <a:pt x="112" y="10"/>
                    <a:pt x="109" y="10"/>
                  </a:cubicBezTo>
                  <a:lnTo>
                    <a:pt x="109" y="50"/>
                  </a:lnTo>
                  <a:close/>
                  <a:moveTo>
                    <a:pt x="150" y="100"/>
                  </a:moveTo>
                  <a:cubicBezTo>
                    <a:pt x="149" y="86"/>
                    <a:pt x="147" y="72"/>
                    <a:pt x="143" y="59"/>
                  </a:cubicBezTo>
                  <a:cubicBezTo>
                    <a:pt x="109" y="59"/>
                    <a:pt x="109" y="59"/>
                    <a:pt x="109" y="59"/>
                  </a:cubicBezTo>
                  <a:cubicBezTo>
                    <a:pt x="109" y="100"/>
                    <a:pt x="109" y="100"/>
                    <a:pt x="109" y="100"/>
                  </a:cubicBezTo>
                  <a:lnTo>
                    <a:pt x="150" y="100"/>
                  </a:lnTo>
                  <a:close/>
                  <a:moveTo>
                    <a:pt x="109" y="109"/>
                  </a:moveTo>
                  <a:cubicBezTo>
                    <a:pt x="109" y="150"/>
                    <a:pt x="109" y="150"/>
                    <a:pt x="109" y="150"/>
                  </a:cubicBezTo>
                  <a:cubicBezTo>
                    <a:pt x="143" y="150"/>
                    <a:pt x="143" y="150"/>
                    <a:pt x="143" y="150"/>
                  </a:cubicBezTo>
                  <a:cubicBezTo>
                    <a:pt x="147" y="137"/>
                    <a:pt x="149" y="123"/>
                    <a:pt x="150" y="109"/>
                  </a:cubicBezTo>
                  <a:lnTo>
                    <a:pt x="109" y="109"/>
                  </a:lnTo>
                  <a:close/>
                  <a:moveTo>
                    <a:pt x="131" y="180"/>
                  </a:moveTo>
                  <a:cubicBezTo>
                    <a:pt x="135" y="173"/>
                    <a:pt x="138" y="167"/>
                    <a:pt x="140" y="159"/>
                  </a:cubicBezTo>
                  <a:cubicBezTo>
                    <a:pt x="109" y="159"/>
                    <a:pt x="109" y="159"/>
                    <a:pt x="109" y="159"/>
                  </a:cubicBezTo>
                  <a:cubicBezTo>
                    <a:pt x="109" y="199"/>
                    <a:pt x="109" y="199"/>
                    <a:pt x="109" y="199"/>
                  </a:cubicBezTo>
                  <a:cubicBezTo>
                    <a:pt x="112" y="199"/>
                    <a:pt x="116" y="198"/>
                    <a:pt x="119" y="198"/>
                  </a:cubicBezTo>
                  <a:cubicBezTo>
                    <a:pt x="123" y="192"/>
                    <a:pt x="128" y="186"/>
                    <a:pt x="131" y="180"/>
                  </a:cubicBezTo>
                  <a:close/>
                  <a:moveTo>
                    <a:pt x="143" y="31"/>
                  </a:moveTo>
                  <a:cubicBezTo>
                    <a:pt x="145" y="37"/>
                    <a:pt x="148" y="43"/>
                    <a:pt x="150" y="50"/>
                  </a:cubicBezTo>
                  <a:cubicBezTo>
                    <a:pt x="181" y="50"/>
                    <a:pt x="181" y="50"/>
                    <a:pt x="181" y="50"/>
                  </a:cubicBezTo>
                  <a:cubicBezTo>
                    <a:pt x="175" y="41"/>
                    <a:pt x="168" y="34"/>
                    <a:pt x="160" y="28"/>
                  </a:cubicBezTo>
                  <a:cubicBezTo>
                    <a:pt x="152" y="22"/>
                    <a:pt x="143" y="18"/>
                    <a:pt x="133" y="14"/>
                  </a:cubicBezTo>
                  <a:cubicBezTo>
                    <a:pt x="136" y="20"/>
                    <a:pt x="140" y="25"/>
                    <a:pt x="143" y="31"/>
                  </a:cubicBezTo>
                  <a:close/>
                  <a:moveTo>
                    <a:pt x="150" y="159"/>
                  </a:moveTo>
                  <a:cubicBezTo>
                    <a:pt x="146" y="172"/>
                    <a:pt x="140" y="184"/>
                    <a:pt x="133" y="195"/>
                  </a:cubicBezTo>
                  <a:cubicBezTo>
                    <a:pt x="143" y="191"/>
                    <a:pt x="152" y="187"/>
                    <a:pt x="160" y="181"/>
                  </a:cubicBezTo>
                  <a:cubicBezTo>
                    <a:pt x="168" y="175"/>
                    <a:pt x="175" y="168"/>
                    <a:pt x="181" y="159"/>
                  </a:cubicBezTo>
                  <a:lnTo>
                    <a:pt x="150" y="159"/>
                  </a:lnTo>
                  <a:close/>
                  <a:moveTo>
                    <a:pt x="153" y="59"/>
                  </a:moveTo>
                  <a:cubicBezTo>
                    <a:pt x="157" y="72"/>
                    <a:pt x="159" y="86"/>
                    <a:pt x="159" y="100"/>
                  </a:cubicBezTo>
                  <a:cubicBezTo>
                    <a:pt x="198" y="100"/>
                    <a:pt x="198" y="100"/>
                    <a:pt x="198" y="100"/>
                  </a:cubicBezTo>
                  <a:cubicBezTo>
                    <a:pt x="198" y="92"/>
                    <a:pt x="197" y="85"/>
                    <a:pt x="195" y="78"/>
                  </a:cubicBezTo>
                  <a:cubicBezTo>
                    <a:pt x="193" y="71"/>
                    <a:pt x="190" y="65"/>
                    <a:pt x="187" y="59"/>
                  </a:cubicBezTo>
                  <a:lnTo>
                    <a:pt x="153" y="59"/>
                  </a:lnTo>
                  <a:close/>
                  <a:moveTo>
                    <a:pt x="159" y="109"/>
                  </a:moveTo>
                  <a:cubicBezTo>
                    <a:pt x="159" y="123"/>
                    <a:pt x="157" y="137"/>
                    <a:pt x="153" y="150"/>
                  </a:cubicBezTo>
                  <a:cubicBezTo>
                    <a:pt x="187" y="150"/>
                    <a:pt x="187" y="150"/>
                    <a:pt x="187" y="150"/>
                  </a:cubicBezTo>
                  <a:cubicBezTo>
                    <a:pt x="190" y="144"/>
                    <a:pt x="193" y="138"/>
                    <a:pt x="195" y="131"/>
                  </a:cubicBezTo>
                  <a:cubicBezTo>
                    <a:pt x="197" y="124"/>
                    <a:pt x="198" y="117"/>
                    <a:pt x="198" y="109"/>
                  </a:cubicBezTo>
                  <a:lnTo>
                    <a:pt x="159" y="10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rgbClr val="C00000"/>
                </a:solidFill>
              </a:endParaRPr>
            </a:p>
          </p:txBody>
        </p:sp>
        <p:sp>
          <p:nvSpPr>
            <p:cNvPr id="35" name="TextBox 34"/>
            <p:cNvSpPr txBox="1"/>
            <p:nvPr userDrawn="1"/>
          </p:nvSpPr>
          <p:spPr>
            <a:xfrm>
              <a:off x="2534697" y="6419125"/>
              <a:ext cx="1676400" cy="261610"/>
            </a:xfrm>
            <a:prstGeom prst="rect">
              <a:avLst/>
            </a:prstGeom>
            <a:noFill/>
          </p:spPr>
          <p:txBody>
            <a:bodyPr wrap="square" rtlCol="0">
              <a:spAutoFit/>
            </a:bodyPr>
            <a:lstStyle/>
            <a:p>
              <a:r>
                <a:rPr lang="en-US" sz="1100" b="1" dirty="0" smtClean="0">
                  <a:solidFill>
                    <a:schemeClr val="bg1"/>
                  </a:solidFill>
                </a:rPr>
                <a:t>www.usmc-mccs.org</a:t>
              </a:r>
              <a:endParaRPr lang="en-US" sz="1100" b="1" dirty="0">
                <a:solidFill>
                  <a:schemeClr val="bg1"/>
                </a:solidFill>
              </a:endParaRPr>
            </a:p>
          </p:txBody>
        </p:sp>
      </p:grpSp>
      <p:sp>
        <p:nvSpPr>
          <p:cNvPr id="13" name="Footer Placeholder 3"/>
          <p:cNvSpPr>
            <a:spLocks noGrp="1"/>
          </p:cNvSpPr>
          <p:nvPr>
            <p:ph type="ftr" sz="quarter" idx="18"/>
          </p:nvPr>
        </p:nvSpPr>
        <p:spPr>
          <a:xfrm>
            <a:off x="5824728" y="6372860"/>
            <a:ext cx="2133600" cy="365125"/>
          </a:xfrm>
          <a:prstGeom prst="rect">
            <a:avLst/>
          </a:prstGeom>
        </p:spPr>
        <p:txBody>
          <a:bodyPr anchor="ctr"/>
          <a:lstStyle>
            <a:lvl1pPr>
              <a:defRPr sz="1200"/>
            </a:lvl1pPr>
          </a:lstStyle>
          <a:p>
            <a:r>
              <a:rPr lang="en-US" dirty="0" smtClean="0"/>
              <a:t>Version 2/01112018</a:t>
            </a:r>
            <a:endParaRPr lang="en-US" dirty="0"/>
          </a:p>
        </p:txBody>
      </p:sp>
    </p:spTree>
    <p:extLst>
      <p:ext uri="{BB962C8B-B14F-4D97-AF65-F5344CB8AC3E}">
        <p14:creationId xmlns:p14="http://schemas.microsoft.com/office/powerpoint/2010/main" val="267370608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4367A5-D7FE-4A45-81AB-CF6B04CDCC31}" type="datetime1">
              <a:rPr lang="en-US" smtClean="0"/>
              <a:t>6/29/2020</a:t>
            </a:fld>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C166A9-DDD0-49CD-8DB0-614FA4CF797E}" type="slidenum">
              <a:rPr lang="en-US" smtClean="0"/>
              <a:t>‹#›</a:t>
            </a:fld>
            <a:endParaRPr lang="en-US"/>
          </a:p>
        </p:txBody>
      </p:sp>
      <p:sp>
        <p:nvSpPr>
          <p:cNvPr id="8" name="Footer Placeholder 3"/>
          <p:cNvSpPr>
            <a:spLocks noGrp="1"/>
          </p:cNvSpPr>
          <p:nvPr>
            <p:ph type="ftr" sz="quarter" idx="3"/>
          </p:nvPr>
        </p:nvSpPr>
        <p:spPr>
          <a:xfrm>
            <a:off x="3505200" y="6356349"/>
            <a:ext cx="2133600" cy="365125"/>
          </a:xfrm>
          <a:prstGeom prst="rect">
            <a:avLst/>
          </a:prstGeom>
        </p:spPr>
        <p:txBody>
          <a:bodyPr anchor="ctr"/>
          <a:lstStyle>
            <a:lvl1pPr>
              <a:defRPr sz="1200"/>
            </a:lvl1pPr>
          </a:lstStyle>
          <a:p>
            <a:r>
              <a:rPr lang="en-US" smtClean="0"/>
              <a:t>Version 2/01112018</a:t>
            </a:r>
            <a:endParaRPr lang="en-US" dirty="0"/>
          </a:p>
        </p:txBody>
      </p:sp>
    </p:spTree>
    <p:extLst>
      <p:ext uri="{BB962C8B-B14F-4D97-AF65-F5344CB8AC3E}">
        <p14:creationId xmlns:p14="http://schemas.microsoft.com/office/powerpoint/2010/main" val="4060576294"/>
      </p:ext>
    </p:extLst>
  </p:cSld>
  <p:clrMap bg1="lt1" tx1="dk1" bg2="lt2" tx2="dk2" accent1="accent1" accent2="accent2" accent3="accent3" accent4="accent4" accent5="accent5" accent6="accent6" hlink="hlink" folHlink="folHlink"/>
  <p:sldLayoutIdLst>
    <p:sldLayoutId id="2147483667" r:id="rId1"/>
    <p:sldLayoutId id="2147483665" r:id="rId2"/>
    <p:sldLayoutId id="2147483649" r:id="rId3"/>
    <p:sldLayoutId id="2147483661" r:id="rId4"/>
    <p:sldLayoutId id="2147483663" r:id="rId5"/>
    <p:sldLayoutId id="2147483666" r:id="rId6"/>
  </p:sldLayoutIdLst>
  <p:timing>
    <p:tnLst>
      <p:par>
        <p:cTn id="1" dur="indefinite" restart="never" nodeType="tmRoot"/>
      </p:par>
    </p:tnLst>
  </p:timing>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comments" Target="../comments/commen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266700" y="1178465"/>
            <a:ext cx="4610100" cy="878935"/>
          </a:xfrm>
        </p:spPr>
        <p:txBody>
          <a:bodyPr>
            <a:noAutofit/>
          </a:bodyPr>
          <a:lstStyle/>
          <a:p>
            <a:pPr>
              <a:lnSpc>
                <a:spcPct val="100000"/>
              </a:lnSpc>
              <a:spcBef>
                <a:spcPts val="0"/>
              </a:spcBef>
            </a:pPr>
            <a:r>
              <a:rPr lang="en-US" dirty="0">
                <a:latin typeface="Arial" panose="020B0604020202020204" pitchFamily="34" charset="0"/>
                <a:cs typeface="Arial" panose="020B0604020202020204" pitchFamily="34" charset="0"/>
              </a:rPr>
              <a:t>Transitional Compensation </a:t>
            </a: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for </a:t>
            </a:r>
            <a:r>
              <a:rPr lang="en-US" dirty="0">
                <a:latin typeface="Arial" panose="020B0604020202020204" pitchFamily="34" charset="0"/>
                <a:cs typeface="Arial" panose="020B0604020202020204" pitchFamily="34" charset="0"/>
              </a:rPr>
              <a:t>Abused </a:t>
            </a:r>
            <a:r>
              <a:rPr lang="en-US" dirty="0" smtClean="0">
                <a:latin typeface="Arial" panose="020B0604020202020204" pitchFamily="34" charset="0"/>
                <a:cs typeface="Arial" panose="020B0604020202020204" pitchFamily="34" charset="0"/>
              </a:rPr>
              <a:t>Family </a:t>
            </a:r>
            <a:r>
              <a:rPr lang="en-US" dirty="0">
                <a:latin typeface="Arial" panose="020B0604020202020204" pitchFamily="34" charset="0"/>
                <a:cs typeface="Arial" panose="020B0604020202020204" pitchFamily="34" charset="0"/>
              </a:rPr>
              <a:t>Members </a:t>
            </a:r>
            <a:endParaRPr lang="en-US" sz="1800" dirty="0">
              <a:latin typeface="Arial" panose="020B0604020202020204" pitchFamily="34" charset="0"/>
              <a:cs typeface="Arial" panose="020B0604020202020204" pitchFamily="34" charset="0"/>
            </a:endParaRPr>
          </a:p>
        </p:txBody>
      </p:sp>
      <p:sp>
        <p:nvSpPr>
          <p:cNvPr id="3" name="Text Placeholder 2"/>
          <p:cNvSpPr>
            <a:spLocks noGrp="1"/>
          </p:cNvSpPr>
          <p:nvPr>
            <p:ph type="body" sz="quarter" idx="15"/>
          </p:nvPr>
        </p:nvSpPr>
        <p:spPr>
          <a:xfrm>
            <a:off x="304800" y="2401821"/>
            <a:ext cx="4495800" cy="457200"/>
          </a:xfrm>
        </p:spPr>
        <p:txBody>
          <a:bodyPr/>
          <a:lstStyle/>
          <a:p>
            <a:r>
              <a:rPr lang="en-US" sz="2000" dirty="0" smtClean="0">
                <a:latin typeface="Arial" panose="020B0604020202020204" pitchFamily="34" charset="0"/>
                <a:cs typeface="Arial" panose="020B0604020202020204" pitchFamily="34" charset="0"/>
              </a:rPr>
              <a:t>August 2019 </a:t>
            </a:r>
            <a:endParaRPr lang="en-US" sz="2000" dirty="0">
              <a:latin typeface="Arial" panose="020B0604020202020204" pitchFamily="34" charset="0"/>
              <a:cs typeface="Arial" panose="020B0604020202020204" pitchFamily="34" charset="0"/>
            </a:endParaRPr>
          </a:p>
        </p:txBody>
      </p:sp>
      <p:sp>
        <p:nvSpPr>
          <p:cNvPr id="8" name="Rectangle 7"/>
          <p:cNvSpPr/>
          <p:nvPr/>
        </p:nvSpPr>
        <p:spPr>
          <a:xfrm>
            <a:off x="304800" y="2057400"/>
            <a:ext cx="4495800" cy="76200"/>
          </a:xfrm>
          <a:prstGeom prst="rect">
            <a:avLst/>
          </a:prstGeom>
          <a:solidFill>
            <a:srgbClr val="A919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04800" y="3136207"/>
            <a:ext cx="4572000" cy="1384995"/>
          </a:xfrm>
          <a:prstGeom prst="rect">
            <a:avLst/>
          </a:prstGeom>
        </p:spPr>
        <p:txBody>
          <a:bodyPr>
            <a:spAutoFit/>
          </a:bodyPr>
          <a:lstStyle/>
          <a:p>
            <a:r>
              <a:rPr lang="en-US" sz="1400" b="1" dirty="0" smtClean="0">
                <a:latin typeface="Arial" panose="020B0604020202020204" pitchFamily="34" charset="0"/>
                <a:cs typeface="Arial" panose="020B0604020202020204" pitchFamily="34" charset="0"/>
              </a:rPr>
              <a:t>Fe L. Villegas, </a:t>
            </a:r>
            <a:r>
              <a:rPr lang="en-US" sz="1400" b="1" dirty="0" err="1" smtClean="0">
                <a:latin typeface="Arial" panose="020B0604020202020204" pitchFamily="34" charset="0"/>
                <a:cs typeface="Arial" panose="020B0604020202020204" pitchFamily="34" charset="0"/>
              </a:rPr>
              <a:t>MSW</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LCSW</a:t>
            </a:r>
            <a:endParaRPr lang="en-US" sz="1400" b="1" dirty="0" smtClean="0">
              <a:latin typeface="Arial" panose="020B0604020202020204" pitchFamily="34" charset="0"/>
              <a:cs typeface="Arial" panose="020B0604020202020204" pitchFamily="34" charset="0"/>
            </a:endParaRPr>
          </a:p>
          <a:p>
            <a:r>
              <a:rPr lang="en-US" sz="1400" dirty="0" smtClean="0">
                <a:latin typeface="Arial" panose="020B0604020202020204" pitchFamily="34" charset="0"/>
                <a:cs typeface="Arial" panose="020B0604020202020204" pitchFamily="34" charset="0"/>
              </a:rPr>
              <a:t>Victim Advocate Specialist, Family Advocacy Program</a:t>
            </a:r>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Marine and Family Programs</a:t>
            </a:r>
          </a:p>
          <a:p>
            <a:r>
              <a:rPr lang="en-US" sz="1400" dirty="0">
                <a:latin typeface="Arial" panose="020B0604020202020204" pitchFamily="34" charset="0"/>
                <a:cs typeface="Arial" panose="020B0604020202020204" pitchFamily="34" charset="0"/>
              </a:rPr>
              <a:t>Headquarters, Marine Corps (M&amp;RA)</a:t>
            </a:r>
          </a:p>
          <a:p>
            <a:r>
              <a:rPr lang="en-US" sz="1400" dirty="0" smtClean="0">
                <a:latin typeface="Arial" panose="020B0604020202020204" pitchFamily="34" charset="0"/>
                <a:cs typeface="Arial" panose="020B0604020202020204" pitchFamily="34" charset="0"/>
              </a:rPr>
              <a:t>Fe.Villegas@usmc.mil</a:t>
            </a:r>
            <a:endParaRPr lang="en-US" sz="1400" dirty="0">
              <a:latin typeface="Arial" panose="020B0604020202020204" pitchFamily="34" charset="0"/>
              <a:cs typeface="Arial" panose="020B0604020202020204" pitchFamily="34" charset="0"/>
            </a:endParaRPr>
          </a:p>
          <a:p>
            <a:r>
              <a:rPr lang="en-US" sz="1400" dirty="0" smtClean="0">
                <a:latin typeface="Arial" panose="020B0604020202020204" pitchFamily="34" charset="0"/>
                <a:cs typeface="Arial" panose="020B0604020202020204" pitchFamily="34" charset="0"/>
              </a:rPr>
              <a:t>703-432-9087</a:t>
            </a:r>
            <a:endParaRPr lang="en-US" sz="1400" dirty="0">
              <a:latin typeface="Arial" panose="020B0604020202020204" pitchFamily="34" charset="0"/>
              <a:cs typeface="Arial" panose="020B0604020202020204" pitchFamily="34" charset="0"/>
            </a:endParaRPr>
          </a:p>
        </p:txBody>
      </p:sp>
      <p:sp>
        <p:nvSpPr>
          <p:cNvPr id="12" name="Date Placeholder 5"/>
          <p:cNvSpPr txBox="1">
            <a:spLocks/>
          </p:cNvSpPr>
          <p:nvPr/>
        </p:nvSpPr>
        <p:spPr>
          <a:xfrm>
            <a:off x="3124200" y="6400800"/>
            <a:ext cx="19050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smtClean="0">
                <a:solidFill>
                  <a:schemeClr val="tx1"/>
                </a:solidFill>
                <a:cs typeface="Times New Roman" panose="02020603050405020304" pitchFamily="18" charset="0"/>
              </a:rPr>
              <a:t>20181031 v.2</a:t>
            </a:r>
            <a:endParaRPr lang="en-US" sz="1400" dirty="0">
              <a:solidFill>
                <a:schemeClr val="tx1"/>
              </a:solidFill>
              <a:cs typeface="Times New Roman" panose="02020603050405020304" pitchFamily="18" charset="0"/>
            </a:endParaRPr>
          </a:p>
        </p:txBody>
      </p:sp>
      <p:sp>
        <p:nvSpPr>
          <p:cNvPr id="14" name="Text Placeholder 3"/>
          <p:cNvSpPr>
            <a:spLocks noGrp="1"/>
          </p:cNvSpPr>
          <p:nvPr>
            <p:ph type="body" sz="quarter" idx="16"/>
          </p:nvPr>
        </p:nvSpPr>
        <p:spPr>
          <a:xfrm>
            <a:off x="237565" y="525732"/>
            <a:ext cx="4495800" cy="533400"/>
          </a:xfrm>
        </p:spPr>
        <p:txBody>
          <a:bodyPr>
            <a:normAutofit/>
          </a:bodyPr>
          <a:lstStyle/>
          <a:p>
            <a:r>
              <a:rPr lang="en-US" sz="2400" dirty="0" smtClean="0">
                <a:latin typeface="Arial" panose="020B0604020202020204" pitchFamily="34" charset="0"/>
                <a:cs typeface="Arial" panose="020B0604020202020204" pitchFamily="34" charset="0"/>
              </a:rPr>
              <a:t>Marine &amp; Family Programs</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65385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533400" y="304800"/>
            <a:ext cx="8153400" cy="609600"/>
          </a:xfrm>
        </p:spPr>
        <p:txBody>
          <a:bodyPr>
            <a:normAutofit/>
          </a:bodyPr>
          <a:lstStyle/>
          <a:p>
            <a:r>
              <a:rPr lang="en-US" dirty="0">
                <a:latin typeface="Arial" panose="020B0604020202020204" pitchFamily="34" charset="0"/>
                <a:cs typeface="Arial" panose="020B0604020202020204" pitchFamily="34" charset="0"/>
              </a:rPr>
              <a:t>Eligibility </a:t>
            </a:r>
            <a:r>
              <a:rPr lang="en-US" dirty="0" smtClean="0">
                <a:latin typeface="Arial" panose="020B0604020202020204" pitchFamily="34" charset="0"/>
                <a:cs typeface="Arial" panose="020B0604020202020204" pitchFamily="34" charset="0"/>
              </a:rPr>
              <a:t>Criteria for Children (Continued)</a:t>
            </a:r>
            <a:endParaRPr lang="en-US" dirty="0">
              <a:latin typeface="Arial" panose="020B0604020202020204" pitchFamily="34" charset="0"/>
              <a:cs typeface="Arial" panose="020B0604020202020204" pitchFamily="34" charset="0"/>
            </a:endParaRPr>
          </a:p>
          <a:p>
            <a:endParaRPr lang="en-US" dirty="0"/>
          </a:p>
        </p:txBody>
      </p:sp>
      <p:sp>
        <p:nvSpPr>
          <p:cNvPr id="3" name="Slide Number Placeholder 2"/>
          <p:cNvSpPr>
            <a:spLocks noGrp="1"/>
          </p:cNvSpPr>
          <p:nvPr>
            <p:ph type="sldNum" sz="quarter" idx="19"/>
          </p:nvPr>
        </p:nvSpPr>
        <p:spPr/>
        <p:txBody>
          <a:bodyPr/>
          <a:lstStyle/>
          <a:p>
            <a:fld id="{5BC166A9-DDD0-49CD-8DB0-614FA4CF797E}" type="slidenum">
              <a:rPr lang="en-US" smtClean="0"/>
              <a:t>10</a:t>
            </a:fld>
            <a:endParaRPr lang="en-US"/>
          </a:p>
        </p:txBody>
      </p:sp>
      <p:sp>
        <p:nvSpPr>
          <p:cNvPr id="5" name="Date Placeholder 4"/>
          <p:cNvSpPr>
            <a:spLocks noGrp="1"/>
          </p:cNvSpPr>
          <p:nvPr>
            <p:ph type="dt" sz="half" idx="10"/>
          </p:nvPr>
        </p:nvSpPr>
        <p:spPr/>
        <p:txBody>
          <a:bodyPr/>
          <a:lstStyle/>
          <a:p>
            <a:fld id="{BC9E966D-0957-4F9E-9444-21825319815D}" type="datetime1">
              <a:rPr lang="en-US" smtClean="0"/>
              <a:pPr/>
              <a:t>6/29/2020</a:t>
            </a:fld>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407" y="6276019"/>
            <a:ext cx="1504193" cy="505781"/>
          </a:xfrm>
          <a:prstGeom prst="rect">
            <a:avLst/>
          </a:prstGeom>
        </p:spPr>
      </p:pic>
      <p:sp>
        <p:nvSpPr>
          <p:cNvPr id="7" name="Rectangle 6"/>
          <p:cNvSpPr/>
          <p:nvPr/>
        </p:nvSpPr>
        <p:spPr>
          <a:xfrm>
            <a:off x="533400" y="1066800"/>
            <a:ext cx="8057393" cy="4493538"/>
          </a:xfrm>
          <a:prstGeom prst="rect">
            <a:avLst/>
          </a:prstGeom>
        </p:spPr>
        <p:txBody>
          <a:bodyPr wrap="square">
            <a:spAutoFit/>
          </a:bodyPr>
          <a:lstStyle/>
          <a:p>
            <a:pPr marL="342900" lvl="0" indent="-342900" eaLnBrk="0" fontAlgn="base" hangingPunct="0">
              <a:spcBef>
                <a:spcPct val="50000"/>
              </a:spcBef>
              <a:spcAft>
                <a:spcPts val="1800"/>
              </a:spcAft>
              <a:buFont typeface="Arial" panose="020B0604020202020204" pitchFamily="34" charset="0"/>
              <a:buChar char="•"/>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Proration may occur if </a:t>
            </a: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the child is </a:t>
            </a: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not </a:t>
            </a: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a dependent </a:t>
            </a: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for duration of payment (i.e., child turning 18 years of age that graduates high school while TCAFM is being paid)</a:t>
            </a:r>
          </a:p>
          <a:p>
            <a:pPr marL="342900" lvl="0" indent="-342900" eaLnBrk="0" fontAlgn="base" hangingPunct="0">
              <a:spcBef>
                <a:spcPct val="50000"/>
              </a:spcBef>
              <a:spcAft>
                <a:spcPts val="1800"/>
              </a:spcAft>
              <a:buFont typeface="Arial" panose="020B0604020202020204" pitchFamily="34" charset="0"/>
              <a:buChar char="•"/>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Stepchildren are eligible assuming they are dependents of the member that committed the offense at the time of the separation </a:t>
            </a:r>
          </a:p>
          <a:p>
            <a:pPr marL="342900" lvl="0" indent="-342900" eaLnBrk="0" fontAlgn="base" hangingPunct="0">
              <a:spcBef>
                <a:spcPct val="50000"/>
              </a:spcBef>
              <a:spcAft>
                <a:spcPct val="0"/>
              </a:spcAft>
              <a:buFont typeface="Arial" panose="020B0604020202020204" pitchFamily="34" charset="0"/>
              <a:buChar char="•"/>
            </a:pP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Eligible children </a:t>
            </a: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not residing with the parent can receive payment through a payee (or legal guardian) </a:t>
            </a:r>
            <a:endPar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endParaRPr>
          </a:p>
          <a:p>
            <a:pPr marL="800100" lvl="1" indent="-342900">
              <a:buSzPct val="75000"/>
              <a:buFont typeface="Courier New" panose="02070309020205020404" pitchFamily="49" charset="0"/>
              <a:buChar char="o"/>
            </a:pPr>
            <a:r>
              <a:rPr lang="en-US" altLang="en-US" sz="2000" dirty="0" smtClean="0">
                <a:solidFill>
                  <a:prstClr val="black"/>
                </a:solidFill>
                <a:latin typeface="Arial" panose="020B0604020202020204" pitchFamily="34" charset="0"/>
                <a:ea typeface="Tahoma" panose="020B0604030504040204" pitchFamily="34" charset="0"/>
                <a:cs typeface="Arial" panose="020B0604020202020204" pitchFamily="34" charset="0"/>
              </a:rPr>
              <a:t>Not if child is in foster care – as state has custody</a:t>
            </a:r>
          </a:p>
          <a:p>
            <a:pPr marL="800100" lvl="1" indent="-342900">
              <a:buSzPct val="75000"/>
              <a:buFont typeface="Courier New" panose="02070309020205020404" pitchFamily="49" charset="0"/>
              <a:buChar char="o"/>
            </a:pPr>
            <a:r>
              <a:rPr lang="en-US" altLang="en-US" sz="2000" dirty="0" smtClean="0">
                <a:solidFill>
                  <a:prstClr val="black"/>
                </a:solidFill>
                <a:latin typeface="Arial" panose="020B0604020202020204" pitchFamily="34" charset="0"/>
                <a:ea typeface="Tahoma" panose="020B0604030504040204" pitchFamily="34" charset="0"/>
                <a:cs typeface="Arial" panose="020B0604020202020204" pitchFamily="34" charset="0"/>
              </a:rPr>
              <a:t>If child is returned to spouse, spouse can receive payment </a:t>
            </a:r>
            <a:endParaRPr lang="en-US" altLang="en-US" sz="2000" dirty="0">
              <a:solidFill>
                <a:prstClr val="black"/>
              </a:solidFill>
              <a:latin typeface="Arial" panose="020B0604020202020204" pitchFamily="34" charset="0"/>
              <a:ea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20677897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533400" y="304800"/>
            <a:ext cx="8153400" cy="609600"/>
          </a:xfrm>
        </p:spPr>
        <p:txBody>
          <a:bodyPr>
            <a:normAutofit/>
          </a:bodyPr>
          <a:lstStyle/>
          <a:p>
            <a:r>
              <a:rPr lang="en-US" dirty="0">
                <a:latin typeface="Arial" panose="020B0604020202020204" pitchFamily="34" charset="0"/>
                <a:cs typeface="Arial" panose="020B0604020202020204" pitchFamily="34" charset="0"/>
              </a:rPr>
              <a:t>Eligibility </a:t>
            </a:r>
            <a:r>
              <a:rPr lang="en-US" dirty="0" smtClean="0">
                <a:latin typeface="Arial" panose="020B0604020202020204" pitchFamily="34" charset="0"/>
                <a:cs typeface="Arial" panose="020B0604020202020204" pitchFamily="34" charset="0"/>
              </a:rPr>
              <a:t>Criteria for Spouse</a:t>
            </a:r>
            <a:endParaRPr lang="en-US" dirty="0">
              <a:latin typeface="Arial" panose="020B0604020202020204" pitchFamily="34" charset="0"/>
              <a:cs typeface="Arial" panose="020B0604020202020204" pitchFamily="34" charset="0"/>
            </a:endParaRPr>
          </a:p>
          <a:p>
            <a:endParaRPr lang="en-US" dirty="0"/>
          </a:p>
        </p:txBody>
      </p:sp>
      <p:sp>
        <p:nvSpPr>
          <p:cNvPr id="3" name="Slide Number Placeholder 2"/>
          <p:cNvSpPr>
            <a:spLocks noGrp="1"/>
          </p:cNvSpPr>
          <p:nvPr>
            <p:ph type="sldNum" sz="quarter" idx="19"/>
          </p:nvPr>
        </p:nvSpPr>
        <p:spPr/>
        <p:txBody>
          <a:bodyPr/>
          <a:lstStyle/>
          <a:p>
            <a:fld id="{5BC166A9-DDD0-49CD-8DB0-614FA4CF797E}" type="slidenum">
              <a:rPr lang="en-US" smtClean="0"/>
              <a:t>11</a:t>
            </a:fld>
            <a:endParaRPr lang="en-US"/>
          </a:p>
        </p:txBody>
      </p:sp>
      <p:sp>
        <p:nvSpPr>
          <p:cNvPr id="5" name="Date Placeholder 4"/>
          <p:cNvSpPr>
            <a:spLocks noGrp="1"/>
          </p:cNvSpPr>
          <p:nvPr>
            <p:ph type="dt" sz="half" idx="10"/>
          </p:nvPr>
        </p:nvSpPr>
        <p:spPr/>
        <p:txBody>
          <a:bodyPr/>
          <a:lstStyle/>
          <a:p>
            <a:fld id="{BC9E966D-0957-4F9E-9444-21825319815D}" type="datetime1">
              <a:rPr lang="en-US" smtClean="0"/>
              <a:pPr/>
              <a:t>6/29/2020</a:t>
            </a:fld>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407" y="6276019"/>
            <a:ext cx="1504193" cy="505781"/>
          </a:xfrm>
          <a:prstGeom prst="rect">
            <a:avLst/>
          </a:prstGeom>
        </p:spPr>
      </p:pic>
      <p:sp>
        <p:nvSpPr>
          <p:cNvPr id="7" name="Rectangle 6"/>
          <p:cNvSpPr/>
          <p:nvPr/>
        </p:nvSpPr>
        <p:spPr>
          <a:xfrm>
            <a:off x="533400" y="1066800"/>
            <a:ext cx="8057393" cy="2400657"/>
          </a:xfrm>
          <a:prstGeom prst="rect">
            <a:avLst/>
          </a:prstGeom>
        </p:spPr>
        <p:txBody>
          <a:bodyPr wrap="square">
            <a:spAutoFit/>
          </a:bodyPr>
          <a:lstStyle/>
          <a:p>
            <a:pPr marL="342900" lvl="0" indent="-342900" eaLnBrk="0" fontAlgn="base" hangingPunct="0">
              <a:spcAft>
                <a:spcPts val="1800"/>
              </a:spcAft>
              <a:buFont typeface="Arial" panose="020B0604020202020204" pitchFamily="34" charset="0"/>
              <a:buChar char="•"/>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Must have been legally married at the time of offense</a:t>
            </a:r>
          </a:p>
          <a:p>
            <a:pPr marL="342900" lvl="0" indent="-342900" eaLnBrk="0" fontAlgn="base" hangingPunct="0">
              <a:spcAft>
                <a:spcPts val="1800"/>
              </a:spcAft>
              <a:buFont typeface="Arial" panose="020B0604020202020204" pitchFamily="34" charset="0"/>
              <a:buChar char="•"/>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Can be divorced as of SM’s separation</a:t>
            </a:r>
          </a:p>
          <a:p>
            <a:pPr marL="342900" lvl="0" indent="-342900" eaLnBrk="0" fontAlgn="base" hangingPunct="0">
              <a:spcAft>
                <a:spcPct val="0"/>
              </a:spcAft>
              <a:buFont typeface="Arial" panose="020B0604020202020204" pitchFamily="34" charset="0"/>
              <a:buChar char="•"/>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If SM is separated for an offense relating to child abuse, spouse must </a:t>
            </a:r>
            <a:r>
              <a:rPr lang="en-US" altLang="en-US" sz="2400" b="1" dirty="0">
                <a:latin typeface="Arial" panose="020B0604020202020204" pitchFamily="34" charset="0"/>
                <a:ea typeface="Tahoma" panose="020B0604030504040204" pitchFamily="34" charset="0"/>
                <a:cs typeface="Arial" panose="020B0604020202020204" pitchFamily="34" charset="0"/>
              </a:rPr>
              <a:t>NOT</a:t>
            </a:r>
            <a:r>
              <a:rPr lang="en-US" altLang="en-US" sz="2400" dirty="0">
                <a:latin typeface="Arial" panose="020B0604020202020204" pitchFamily="34" charset="0"/>
                <a:ea typeface="Tahoma" panose="020B0604030504040204" pitchFamily="34" charset="0"/>
                <a:cs typeface="Arial" panose="020B0604020202020204" pitchFamily="34" charset="0"/>
              </a:rPr>
              <a:t> </a:t>
            </a: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have participated in the abuse</a:t>
            </a:r>
          </a:p>
        </p:txBody>
      </p:sp>
    </p:spTree>
    <p:extLst>
      <p:ext uri="{BB962C8B-B14F-4D97-AF65-F5344CB8AC3E}">
        <p14:creationId xmlns:p14="http://schemas.microsoft.com/office/powerpoint/2010/main" val="25646216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533400" y="304800"/>
            <a:ext cx="8153400" cy="609600"/>
          </a:xfrm>
        </p:spPr>
        <p:txBody>
          <a:bodyPr>
            <a:normAutofit/>
          </a:bodyPr>
          <a:lstStyle/>
          <a:p>
            <a:r>
              <a:rPr lang="en-US" dirty="0">
                <a:latin typeface="Arial" panose="020B0604020202020204" pitchFamily="34" charset="0"/>
                <a:cs typeface="Arial" panose="020B0604020202020204" pitchFamily="34" charset="0"/>
              </a:rPr>
              <a:t>Not Eligible </a:t>
            </a:r>
          </a:p>
          <a:p>
            <a:endParaRPr lang="en-US" dirty="0">
              <a:latin typeface="Arial" panose="020B0604020202020204" pitchFamily="34" charset="0"/>
              <a:cs typeface="Arial" panose="020B0604020202020204" pitchFamily="34" charset="0"/>
            </a:endParaRPr>
          </a:p>
          <a:p>
            <a:endParaRPr lang="en-US" dirty="0"/>
          </a:p>
        </p:txBody>
      </p:sp>
      <p:sp>
        <p:nvSpPr>
          <p:cNvPr id="3" name="Slide Number Placeholder 2"/>
          <p:cNvSpPr>
            <a:spLocks noGrp="1"/>
          </p:cNvSpPr>
          <p:nvPr>
            <p:ph type="sldNum" sz="quarter" idx="19"/>
          </p:nvPr>
        </p:nvSpPr>
        <p:spPr/>
        <p:txBody>
          <a:bodyPr/>
          <a:lstStyle/>
          <a:p>
            <a:fld id="{5BC166A9-DDD0-49CD-8DB0-614FA4CF797E}" type="slidenum">
              <a:rPr lang="en-US" smtClean="0"/>
              <a:t>12</a:t>
            </a:fld>
            <a:endParaRPr lang="en-US"/>
          </a:p>
        </p:txBody>
      </p:sp>
      <p:sp>
        <p:nvSpPr>
          <p:cNvPr id="5" name="Date Placeholder 4"/>
          <p:cNvSpPr>
            <a:spLocks noGrp="1"/>
          </p:cNvSpPr>
          <p:nvPr>
            <p:ph type="dt" sz="half" idx="10"/>
          </p:nvPr>
        </p:nvSpPr>
        <p:spPr/>
        <p:txBody>
          <a:bodyPr/>
          <a:lstStyle/>
          <a:p>
            <a:fld id="{BC9E966D-0957-4F9E-9444-21825319815D}" type="datetime1">
              <a:rPr lang="en-US" smtClean="0"/>
              <a:pPr/>
              <a:t>6/29/2020</a:t>
            </a:fld>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407" y="6276019"/>
            <a:ext cx="1504193" cy="505781"/>
          </a:xfrm>
          <a:prstGeom prst="rect">
            <a:avLst/>
          </a:prstGeom>
        </p:spPr>
      </p:pic>
      <p:sp>
        <p:nvSpPr>
          <p:cNvPr id="7" name="Rectangle 6"/>
          <p:cNvSpPr/>
          <p:nvPr/>
        </p:nvSpPr>
        <p:spPr>
          <a:xfrm>
            <a:off x="510988" y="990600"/>
            <a:ext cx="8057393" cy="3339376"/>
          </a:xfrm>
          <a:prstGeom prst="rect">
            <a:avLst/>
          </a:prstGeom>
        </p:spPr>
        <p:txBody>
          <a:bodyPr wrap="square">
            <a:spAutoFit/>
          </a:bodyPr>
          <a:lstStyle/>
          <a:p>
            <a:pPr marL="342900" lvl="0" indent="-342900" fontAlgn="base">
              <a:spcAft>
                <a:spcPts val="1800"/>
              </a:spcAft>
              <a:buFont typeface="Arial" panose="020B0604020202020204" pitchFamily="34" charset="0"/>
              <a:buChar char="•"/>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Intimate partner (even if residing with SM)</a:t>
            </a:r>
          </a:p>
          <a:p>
            <a:pPr marL="342900" lvl="0" indent="-342900" fontAlgn="base">
              <a:buFont typeface="Arial" panose="020B0604020202020204" pitchFamily="34" charset="0"/>
              <a:buChar char="•"/>
            </a:pP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Dependent </a:t>
            </a: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when SM was not </a:t>
            </a: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separated</a:t>
            </a:r>
            <a:endPar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endParaRPr>
          </a:p>
          <a:p>
            <a:pPr marL="800100" lvl="1" indent="-342900">
              <a:buSzPct val="75000"/>
              <a:buFont typeface="Courier New" panose="02070309020205020404" pitchFamily="49" charset="0"/>
              <a:buChar char="o"/>
            </a:pPr>
            <a:r>
              <a:rPr lang="en-US" altLang="en-US" sz="2000" dirty="0" smtClean="0">
                <a:solidFill>
                  <a:prstClr val="black"/>
                </a:solidFill>
                <a:latin typeface="Arial" panose="020B0604020202020204" pitchFamily="34" charset="0"/>
                <a:ea typeface="Tahoma" panose="020B0604030504040204" pitchFamily="34" charset="0"/>
                <a:cs typeface="Arial" panose="020B0604020202020204" pitchFamily="34" charset="0"/>
              </a:rPr>
              <a:t>SM dies by suicide after offense</a:t>
            </a:r>
          </a:p>
          <a:p>
            <a:pPr marL="800100" lvl="1" indent="-342900">
              <a:buSzPct val="75000"/>
              <a:buFont typeface="Courier New" panose="02070309020205020404" pitchFamily="49" charset="0"/>
              <a:buChar char="o"/>
            </a:pPr>
            <a:r>
              <a:rPr lang="en-US" altLang="en-US" sz="2000" dirty="0" smtClean="0">
                <a:solidFill>
                  <a:prstClr val="black"/>
                </a:solidFill>
                <a:latin typeface="Arial" panose="020B0604020202020204" pitchFamily="34" charset="0"/>
                <a:ea typeface="Tahoma" panose="020B0604030504040204" pitchFamily="34" charset="0"/>
                <a:cs typeface="Arial" panose="020B0604020202020204" pitchFamily="34" charset="0"/>
              </a:rPr>
              <a:t>SM </a:t>
            </a:r>
            <a:r>
              <a:rPr lang="en-US" altLang="en-US" sz="2000" dirty="0">
                <a:solidFill>
                  <a:prstClr val="black"/>
                </a:solidFill>
                <a:latin typeface="Arial" panose="020B0604020202020204" pitchFamily="34" charset="0"/>
                <a:ea typeface="Tahoma" panose="020B0604030504040204" pitchFamily="34" charset="0"/>
                <a:cs typeface="Arial" panose="020B0604020202020204" pitchFamily="34" charset="0"/>
              </a:rPr>
              <a:t>was subject to </a:t>
            </a:r>
            <a:r>
              <a:rPr lang="en-US" altLang="en-US" sz="2000" dirty="0" smtClean="0">
                <a:solidFill>
                  <a:prstClr val="black"/>
                </a:solidFill>
                <a:latin typeface="Arial" panose="020B0604020202020204" pitchFamily="34" charset="0"/>
                <a:ea typeface="Tahoma" panose="020B0604030504040204" pitchFamily="34" charset="0"/>
                <a:cs typeface="Arial" panose="020B0604020202020204" pitchFamily="34" charset="0"/>
              </a:rPr>
              <a:t>Non-judicial Punishment (NJP) but </a:t>
            </a:r>
            <a:r>
              <a:rPr lang="en-US" altLang="en-US" sz="2000" dirty="0">
                <a:solidFill>
                  <a:prstClr val="black"/>
                </a:solidFill>
                <a:latin typeface="Arial" panose="020B0604020202020204" pitchFamily="34" charset="0"/>
                <a:ea typeface="Tahoma" panose="020B0604030504040204" pitchFamily="34" charset="0"/>
                <a:cs typeface="Arial" panose="020B0604020202020204" pitchFamily="34" charset="0"/>
              </a:rPr>
              <a:t>not separated</a:t>
            </a:r>
          </a:p>
          <a:p>
            <a:pPr marL="342900" lvl="0" indent="-342900" fontAlgn="base">
              <a:buFont typeface="Arial" panose="020B0604020202020204" pitchFamily="34" charset="0"/>
              <a:buChar char="•"/>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Child not residing with the SM or spouse at the time of the dependent-abuse </a:t>
            </a: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offense</a:t>
            </a:r>
          </a:p>
          <a:p>
            <a:pPr marL="800100" lvl="1" indent="-342900">
              <a:buSzPct val="75000"/>
              <a:buFont typeface="Courier New" panose="02070309020205020404" pitchFamily="49" charset="0"/>
              <a:buChar char="o"/>
            </a:pPr>
            <a:r>
              <a:rPr lang="en-US" altLang="en-US" sz="2000" dirty="0">
                <a:solidFill>
                  <a:prstClr val="black"/>
                </a:solidFill>
                <a:latin typeface="Arial" panose="020B0604020202020204" pitchFamily="34" charset="0"/>
                <a:ea typeface="Tahoma" panose="020B0604030504040204" pitchFamily="34" charset="0"/>
                <a:cs typeface="Arial" panose="020B0604020202020204" pitchFamily="34" charset="0"/>
              </a:rPr>
              <a:t>SM </a:t>
            </a:r>
            <a:r>
              <a:rPr lang="en-US" altLang="en-US" sz="2000" dirty="0" smtClean="0">
                <a:solidFill>
                  <a:prstClr val="black"/>
                </a:solidFill>
                <a:latin typeface="Arial" panose="020B0604020202020204" pitchFamily="34" charset="0"/>
                <a:ea typeface="Tahoma" panose="020B0604030504040204" pitchFamily="34" charset="0"/>
                <a:cs typeface="Arial" panose="020B0604020202020204" pitchFamily="34" charset="0"/>
              </a:rPr>
              <a:t>abuses new wife while biological child from previous marriage is visiting</a:t>
            </a:r>
            <a:endParaRPr lang="en-US" altLang="en-US" sz="2000" dirty="0">
              <a:solidFill>
                <a:prstClr val="black"/>
              </a:solidFill>
              <a:latin typeface="Arial" panose="020B0604020202020204" pitchFamily="34" charset="0"/>
              <a:ea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24041149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533400" y="304800"/>
            <a:ext cx="8153400" cy="609600"/>
          </a:xfrm>
        </p:spPr>
        <p:txBody>
          <a:bodyPr>
            <a:normAutofit/>
          </a:bodyPr>
          <a:lstStyle/>
          <a:p>
            <a:r>
              <a:rPr lang="en-US" dirty="0">
                <a:latin typeface="Arial" panose="020B0604020202020204" pitchFamily="34" charset="0"/>
                <a:cs typeface="Arial" panose="020B0604020202020204" pitchFamily="34" charset="0"/>
              </a:rPr>
              <a:t>Forfeiture Provisions </a:t>
            </a:r>
            <a:r>
              <a:rPr lang="en-US" dirty="0" smtClean="0">
                <a:latin typeface="Arial" panose="020B0604020202020204" pitchFamily="34" charset="0"/>
                <a:cs typeface="Arial" panose="020B0604020202020204" pitchFamily="34" charset="0"/>
              </a:rPr>
              <a:t>for TCAFM Beneficiaries</a:t>
            </a: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p>
        </p:txBody>
      </p:sp>
      <p:sp>
        <p:nvSpPr>
          <p:cNvPr id="3" name="Slide Number Placeholder 2"/>
          <p:cNvSpPr>
            <a:spLocks noGrp="1"/>
          </p:cNvSpPr>
          <p:nvPr>
            <p:ph type="sldNum" sz="quarter" idx="19"/>
          </p:nvPr>
        </p:nvSpPr>
        <p:spPr/>
        <p:txBody>
          <a:bodyPr/>
          <a:lstStyle/>
          <a:p>
            <a:fld id="{5BC166A9-DDD0-49CD-8DB0-614FA4CF797E}" type="slidenum">
              <a:rPr lang="en-US" smtClean="0"/>
              <a:t>13</a:t>
            </a:fld>
            <a:endParaRPr lang="en-US"/>
          </a:p>
        </p:txBody>
      </p:sp>
      <p:sp>
        <p:nvSpPr>
          <p:cNvPr id="5" name="Date Placeholder 4"/>
          <p:cNvSpPr>
            <a:spLocks noGrp="1"/>
          </p:cNvSpPr>
          <p:nvPr>
            <p:ph type="dt" sz="half" idx="10"/>
          </p:nvPr>
        </p:nvSpPr>
        <p:spPr/>
        <p:txBody>
          <a:bodyPr/>
          <a:lstStyle/>
          <a:p>
            <a:fld id="{BC9E966D-0957-4F9E-9444-21825319815D}" type="datetime1">
              <a:rPr lang="en-US" smtClean="0"/>
              <a:pPr/>
              <a:t>6/29/2020</a:t>
            </a:fld>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407" y="6276019"/>
            <a:ext cx="1504193" cy="505781"/>
          </a:xfrm>
          <a:prstGeom prst="rect">
            <a:avLst/>
          </a:prstGeom>
        </p:spPr>
      </p:pic>
      <p:sp>
        <p:nvSpPr>
          <p:cNvPr id="7" name="Rectangle 6"/>
          <p:cNvSpPr/>
          <p:nvPr/>
        </p:nvSpPr>
        <p:spPr>
          <a:xfrm>
            <a:off x="533400" y="1077751"/>
            <a:ext cx="8057393" cy="2557623"/>
          </a:xfrm>
          <a:prstGeom prst="rect">
            <a:avLst/>
          </a:prstGeom>
        </p:spPr>
        <p:txBody>
          <a:bodyPr wrap="square">
            <a:spAutoFit/>
          </a:bodyPr>
          <a:lstStyle/>
          <a:p>
            <a:pPr marL="342900" lvl="0" indent="-342900" eaLnBrk="0" fontAlgn="base" hangingPunct="0">
              <a:spcAft>
                <a:spcPts val="1800"/>
              </a:spcAft>
              <a:buFont typeface="Arial" panose="020B0604020202020204" pitchFamily="34" charset="0"/>
              <a:buChar char="•"/>
              <a:defRPr/>
            </a:pPr>
            <a:r>
              <a:rPr 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Cohabitates </a:t>
            </a:r>
            <a:r>
              <a:rPr lang="en-US" sz="2400" dirty="0">
                <a:solidFill>
                  <a:prstClr val="black"/>
                </a:solidFill>
                <a:latin typeface="Arial" panose="020B0604020202020204" pitchFamily="34" charset="0"/>
                <a:ea typeface="Tahoma" panose="020B0604030504040204" pitchFamily="34" charset="0"/>
                <a:cs typeface="Arial" panose="020B0604020202020204" pitchFamily="34" charset="0"/>
              </a:rPr>
              <a:t>with former </a:t>
            </a:r>
            <a:r>
              <a:rPr 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SM upon </a:t>
            </a:r>
            <a:r>
              <a:rPr lang="en-US" sz="2400" dirty="0">
                <a:solidFill>
                  <a:prstClr val="black"/>
                </a:solidFill>
                <a:latin typeface="Arial" panose="020B0604020202020204" pitchFamily="34" charset="0"/>
                <a:ea typeface="Tahoma" panose="020B0604030504040204" pitchFamily="34" charset="0"/>
                <a:cs typeface="Arial" panose="020B0604020202020204" pitchFamily="34" charset="0"/>
              </a:rPr>
              <a:t>SM separation</a:t>
            </a:r>
          </a:p>
          <a:p>
            <a:pPr marL="342900" lvl="0" indent="-342900" eaLnBrk="0" fontAlgn="base" hangingPunct="0">
              <a:spcAft>
                <a:spcPts val="1800"/>
              </a:spcAft>
              <a:buFont typeface="Arial" panose="020B0604020202020204" pitchFamily="34" charset="0"/>
              <a:buChar char="•"/>
              <a:defRPr/>
            </a:pPr>
            <a:r>
              <a:rPr 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Spouse remarries </a:t>
            </a:r>
            <a:r>
              <a:rPr lang="en-US" sz="2400" dirty="0">
                <a:solidFill>
                  <a:prstClr val="black"/>
                </a:solidFill>
                <a:latin typeface="Arial" panose="020B0604020202020204" pitchFamily="34" charset="0"/>
                <a:ea typeface="Tahoma" panose="020B0604030504040204" pitchFamily="34" charset="0"/>
                <a:cs typeface="Arial" panose="020B0604020202020204" pitchFamily="34" charset="0"/>
              </a:rPr>
              <a:t>while receiving </a:t>
            </a:r>
            <a:r>
              <a:rPr 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payments </a:t>
            </a:r>
          </a:p>
          <a:p>
            <a:pPr marL="342900" lvl="0" indent="-342900" eaLnBrk="0" fontAlgn="base" hangingPunct="0">
              <a:spcAft>
                <a:spcPts val="1800"/>
              </a:spcAft>
              <a:buFont typeface="Arial" panose="020B0604020202020204" pitchFamily="34" charset="0"/>
              <a:buChar char="•"/>
              <a:defRPr/>
            </a:pPr>
            <a:r>
              <a:rPr 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Loses </a:t>
            </a:r>
            <a:r>
              <a:rPr lang="en-US" sz="2400" dirty="0">
                <a:solidFill>
                  <a:prstClr val="black"/>
                </a:solidFill>
                <a:latin typeface="Arial" panose="020B0604020202020204" pitchFamily="34" charset="0"/>
                <a:ea typeface="Tahoma" panose="020B0604030504040204" pitchFamily="34" charset="0"/>
                <a:cs typeface="Arial" panose="020B0604020202020204" pitchFamily="34" charset="0"/>
              </a:rPr>
              <a:t>custody of children (forfeits child amount)</a:t>
            </a:r>
          </a:p>
          <a:p>
            <a:pPr marL="342900" lvl="0" indent="-342900" eaLnBrk="0" fontAlgn="base" hangingPunct="0">
              <a:lnSpc>
                <a:spcPct val="90000"/>
              </a:lnSpc>
              <a:spcAft>
                <a:spcPct val="0"/>
              </a:spcAft>
              <a:buFont typeface="Arial" panose="020B0604020202020204" pitchFamily="34" charset="0"/>
              <a:buChar char="•"/>
              <a:defRPr/>
            </a:pPr>
            <a:r>
              <a:rPr 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Noncompliant </a:t>
            </a:r>
            <a:r>
              <a:rPr lang="en-US" sz="2400" dirty="0">
                <a:solidFill>
                  <a:prstClr val="black"/>
                </a:solidFill>
                <a:latin typeface="Arial" panose="020B0604020202020204" pitchFamily="34" charset="0"/>
                <a:ea typeface="Tahoma" panose="020B0604030504040204" pitchFamily="34" charset="0"/>
                <a:cs typeface="Arial" panose="020B0604020202020204" pitchFamily="34" charset="0"/>
              </a:rPr>
              <a:t>with annual </a:t>
            </a:r>
            <a:r>
              <a:rPr 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recertification </a:t>
            </a:r>
            <a:r>
              <a:rPr lang="en-US" sz="2400" dirty="0">
                <a:solidFill>
                  <a:prstClr val="black"/>
                </a:solidFill>
                <a:latin typeface="Arial" panose="020B0604020202020204" pitchFamily="34" charset="0"/>
                <a:ea typeface="Tahoma" panose="020B0604030504040204" pitchFamily="34" charset="0"/>
                <a:cs typeface="Arial" panose="020B0604020202020204" pitchFamily="34" charset="0"/>
              </a:rPr>
              <a:t>requirements with DFAS and DEERS</a:t>
            </a:r>
          </a:p>
        </p:txBody>
      </p:sp>
    </p:spTree>
    <p:extLst>
      <p:ext uri="{BB962C8B-B14F-4D97-AF65-F5344CB8AC3E}">
        <p14:creationId xmlns:p14="http://schemas.microsoft.com/office/powerpoint/2010/main" val="11482400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533400" y="304800"/>
            <a:ext cx="8153400" cy="609600"/>
          </a:xfrm>
        </p:spPr>
        <p:txBody>
          <a:bodyPr>
            <a:normAutofit/>
          </a:bodyPr>
          <a:lstStyle/>
          <a:p>
            <a:r>
              <a:rPr lang="en-US" dirty="0" smtClean="0">
                <a:latin typeface="Arial" panose="020B0604020202020204" pitchFamily="34" charset="0"/>
                <a:cs typeface="Arial" panose="020B0604020202020204" pitchFamily="34" charset="0"/>
              </a:rPr>
              <a:t>Commencement of Benefits </a:t>
            </a: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p>
        </p:txBody>
      </p:sp>
      <p:sp>
        <p:nvSpPr>
          <p:cNvPr id="3" name="Slide Number Placeholder 2"/>
          <p:cNvSpPr>
            <a:spLocks noGrp="1"/>
          </p:cNvSpPr>
          <p:nvPr>
            <p:ph type="sldNum" sz="quarter" idx="19"/>
          </p:nvPr>
        </p:nvSpPr>
        <p:spPr/>
        <p:txBody>
          <a:bodyPr/>
          <a:lstStyle/>
          <a:p>
            <a:fld id="{5BC166A9-DDD0-49CD-8DB0-614FA4CF797E}" type="slidenum">
              <a:rPr lang="en-US" smtClean="0"/>
              <a:t>14</a:t>
            </a:fld>
            <a:endParaRPr lang="en-US"/>
          </a:p>
        </p:txBody>
      </p:sp>
      <p:sp>
        <p:nvSpPr>
          <p:cNvPr id="5" name="Date Placeholder 4"/>
          <p:cNvSpPr>
            <a:spLocks noGrp="1"/>
          </p:cNvSpPr>
          <p:nvPr>
            <p:ph type="dt" sz="half" idx="10"/>
          </p:nvPr>
        </p:nvSpPr>
        <p:spPr/>
        <p:txBody>
          <a:bodyPr/>
          <a:lstStyle/>
          <a:p>
            <a:fld id="{BC9E966D-0957-4F9E-9444-21825319815D}" type="datetime1">
              <a:rPr lang="en-US" smtClean="0"/>
              <a:pPr/>
              <a:t>6/29/2020</a:t>
            </a:fld>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407" y="6276019"/>
            <a:ext cx="1504193" cy="505781"/>
          </a:xfrm>
          <a:prstGeom prst="rect">
            <a:avLst/>
          </a:prstGeom>
        </p:spPr>
      </p:pic>
      <p:sp>
        <p:nvSpPr>
          <p:cNvPr id="7" name="Rectangle 6"/>
          <p:cNvSpPr/>
          <p:nvPr/>
        </p:nvSpPr>
        <p:spPr>
          <a:xfrm>
            <a:off x="248407" y="971414"/>
            <a:ext cx="8057393" cy="4108817"/>
          </a:xfrm>
          <a:prstGeom prst="rect">
            <a:avLst/>
          </a:prstGeom>
        </p:spPr>
        <p:txBody>
          <a:bodyPr wrap="square">
            <a:spAutoFit/>
          </a:bodyPr>
          <a:lstStyle/>
          <a:p>
            <a:pPr marL="682625" lvl="1" indent="-342900" eaLnBrk="0" fontAlgn="base" hangingPunct="0">
              <a:spcAft>
                <a:spcPts val="1800"/>
              </a:spcAft>
              <a:buSzPct val="100000"/>
              <a:buFont typeface="Arial" panose="020B0604020202020204" pitchFamily="34" charset="0"/>
              <a:buChar char="•"/>
            </a:pP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On </a:t>
            </a: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the date the court-martial sentence is adjudged if the sentence includes a dismissal, dishonorable discharge, bad conduct </a:t>
            </a: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discharge, </a:t>
            </a: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or forfeiture of all pay and allowances</a:t>
            </a:r>
          </a:p>
          <a:p>
            <a:pPr indent="-117475" algn="ctr" eaLnBrk="0" fontAlgn="base" hangingPunct="0">
              <a:spcAft>
                <a:spcPts val="1800"/>
              </a:spcAft>
              <a:buSzPct val="75000"/>
            </a:pPr>
            <a:r>
              <a:rPr lang="en-US" altLang="en-US" sz="2400" u="sng" dirty="0">
                <a:solidFill>
                  <a:prstClr val="black"/>
                </a:solidFill>
                <a:latin typeface="Arial" panose="020B0604020202020204" pitchFamily="34" charset="0"/>
                <a:ea typeface="Tahoma" panose="020B0604030504040204" pitchFamily="34" charset="0"/>
                <a:cs typeface="Arial" panose="020B0604020202020204" pitchFamily="34" charset="0"/>
              </a:rPr>
              <a:t>OR</a:t>
            </a:r>
            <a:endPar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endParaRPr>
          </a:p>
          <a:p>
            <a:pPr marL="682625" lvl="1" indent="-342900" eaLnBrk="0" fontAlgn="base" hangingPunct="0">
              <a:spcAft>
                <a:spcPts val="1800"/>
              </a:spcAft>
              <a:buSzPct val="100000"/>
              <a:buFont typeface="Arial" panose="020B0604020202020204" pitchFamily="34" charset="0"/>
              <a:buChar char="•"/>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On the date the Marine’s command informs the Marine that an administrative separation has been initiated </a:t>
            </a: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(notification </a:t>
            </a: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letter)</a:t>
            </a:r>
          </a:p>
          <a:p>
            <a:pPr indent="-117475" algn="ctr" eaLnBrk="0" fontAlgn="base" hangingPunct="0">
              <a:spcAft>
                <a:spcPts val="1800"/>
              </a:spcAft>
              <a:buSzPct val="75000"/>
            </a:pPr>
            <a:r>
              <a:rPr lang="en-US" altLang="en-US" sz="2400" u="sng" dirty="0" smtClean="0">
                <a:solidFill>
                  <a:prstClr val="black"/>
                </a:solidFill>
                <a:latin typeface="Arial" panose="020B0604020202020204" pitchFamily="34" charset="0"/>
                <a:ea typeface="Tahoma" panose="020B0604030504040204" pitchFamily="34" charset="0"/>
                <a:cs typeface="Arial" panose="020B0604020202020204" pitchFamily="34" charset="0"/>
              </a:rPr>
              <a:t> </a:t>
            </a:r>
            <a:endPar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6610846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533400" y="304800"/>
            <a:ext cx="8153400" cy="609600"/>
          </a:xfrm>
        </p:spPr>
        <p:txBody>
          <a:bodyPr>
            <a:normAutofit/>
          </a:bodyPr>
          <a:lstStyle/>
          <a:p>
            <a:r>
              <a:rPr lang="en-US" dirty="0" smtClean="0">
                <a:latin typeface="Arial" panose="020B0604020202020204" pitchFamily="34" charset="0"/>
                <a:cs typeface="Arial" panose="020B0604020202020204" pitchFamily="34" charset="0"/>
              </a:rPr>
              <a:t>Commencement of Benefits (Continued)</a:t>
            </a: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p>
        </p:txBody>
      </p:sp>
      <p:sp>
        <p:nvSpPr>
          <p:cNvPr id="3" name="Slide Number Placeholder 2"/>
          <p:cNvSpPr>
            <a:spLocks noGrp="1"/>
          </p:cNvSpPr>
          <p:nvPr>
            <p:ph type="sldNum" sz="quarter" idx="19"/>
          </p:nvPr>
        </p:nvSpPr>
        <p:spPr/>
        <p:txBody>
          <a:bodyPr/>
          <a:lstStyle/>
          <a:p>
            <a:fld id="{5BC166A9-DDD0-49CD-8DB0-614FA4CF797E}" type="slidenum">
              <a:rPr lang="en-US" smtClean="0"/>
              <a:t>15</a:t>
            </a:fld>
            <a:endParaRPr lang="en-US"/>
          </a:p>
        </p:txBody>
      </p:sp>
      <p:sp>
        <p:nvSpPr>
          <p:cNvPr id="5" name="Date Placeholder 4"/>
          <p:cNvSpPr>
            <a:spLocks noGrp="1"/>
          </p:cNvSpPr>
          <p:nvPr>
            <p:ph type="dt" sz="half" idx="10"/>
          </p:nvPr>
        </p:nvSpPr>
        <p:spPr/>
        <p:txBody>
          <a:bodyPr/>
          <a:lstStyle/>
          <a:p>
            <a:fld id="{BC9E966D-0957-4F9E-9444-21825319815D}" type="datetime1">
              <a:rPr lang="en-US" smtClean="0"/>
              <a:pPr/>
              <a:t>6/29/2020</a:t>
            </a:fld>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407" y="6276019"/>
            <a:ext cx="1504193" cy="505781"/>
          </a:xfrm>
          <a:prstGeom prst="rect">
            <a:avLst/>
          </a:prstGeom>
        </p:spPr>
      </p:pic>
      <p:sp>
        <p:nvSpPr>
          <p:cNvPr id="7" name="Rectangle 6"/>
          <p:cNvSpPr/>
          <p:nvPr/>
        </p:nvSpPr>
        <p:spPr>
          <a:xfrm>
            <a:off x="248407" y="971414"/>
            <a:ext cx="8057393" cy="3139321"/>
          </a:xfrm>
          <a:prstGeom prst="rect">
            <a:avLst/>
          </a:prstGeom>
        </p:spPr>
        <p:txBody>
          <a:bodyPr wrap="square">
            <a:spAutoFit/>
          </a:bodyPr>
          <a:lstStyle/>
          <a:p>
            <a:pPr indent="-117475" algn="ctr" eaLnBrk="0" fontAlgn="base" hangingPunct="0">
              <a:spcAft>
                <a:spcPts val="1800"/>
              </a:spcAft>
              <a:buSzPct val="75000"/>
            </a:pPr>
            <a:r>
              <a:rPr lang="en-US" altLang="en-US" sz="2400" u="sng" dirty="0" smtClean="0">
                <a:solidFill>
                  <a:prstClr val="black"/>
                </a:solidFill>
                <a:latin typeface="Arial" panose="020B0604020202020204" pitchFamily="34" charset="0"/>
                <a:ea typeface="Tahoma" panose="020B0604030504040204" pitchFamily="34" charset="0"/>
                <a:cs typeface="Arial" panose="020B0604020202020204" pitchFamily="34" charset="0"/>
              </a:rPr>
              <a:t>OR</a:t>
            </a:r>
            <a:endPar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endParaRPr>
          </a:p>
          <a:p>
            <a:pPr marL="682625" lvl="1" indent="-342900" eaLnBrk="0" fontAlgn="base" hangingPunct="0">
              <a:spcAft>
                <a:spcPts val="1800"/>
              </a:spcAft>
              <a:buSzPct val="100000"/>
              <a:buFont typeface="Arial" panose="020B0604020202020204" pitchFamily="34" charset="0"/>
              <a:buChar char="•"/>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On the date the Marine’s command accepts a </a:t>
            </a: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Separation </a:t>
            </a: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in Lieu of </a:t>
            </a: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Trial (SILT) </a:t>
            </a: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request (entire SILT is required to process package)</a:t>
            </a:r>
          </a:p>
          <a:p>
            <a:pPr indent="-117475" algn="ctr" eaLnBrk="0" fontAlgn="base" hangingPunct="0">
              <a:spcAft>
                <a:spcPct val="0"/>
              </a:spcAft>
              <a:buSzPct val="75000"/>
            </a:pPr>
            <a:r>
              <a:rPr lang="en-US" altLang="en-US" sz="2400" u="sng" dirty="0">
                <a:solidFill>
                  <a:prstClr val="black"/>
                </a:solidFill>
                <a:latin typeface="Arial" panose="020B0604020202020204" pitchFamily="34" charset="0"/>
                <a:ea typeface="Tahoma" panose="020B0604030504040204" pitchFamily="34" charset="0"/>
                <a:cs typeface="Arial" panose="020B0604020202020204" pitchFamily="34" charset="0"/>
              </a:rPr>
              <a:t>OR</a:t>
            </a:r>
            <a:endPar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endParaRPr>
          </a:p>
          <a:p>
            <a:pPr marL="682625" lvl="1" indent="-342900" eaLnBrk="0" fontAlgn="base" hangingPunct="0">
              <a:spcAft>
                <a:spcPct val="0"/>
              </a:spcAft>
              <a:buSzPct val="100000"/>
              <a:buFont typeface="Arial" panose="020B0604020202020204" pitchFamily="34" charset="0"/>
              <a:buChar char="•"/>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On the date the Marine’s command notifies Marine of Board of Inquiry</a:t>
            </a:r>
          </a:p>
        </p:txBody>
      </p:sp>
    </p:spTree>
    <p:extLst>
      <p:ext uri="{BB962C8B-B14F-4D97-AF65-F5344CB8AC3E}">
        <p14:creationId xmlns:p14="http://schemas.microsoft.com/office/powerpoint/2010/main" val="2335066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533400" y="304800"/>
            <a:ext cx="8153400" cy="609600"/>
          </a:xfrm>
        </p:spPr>
        <p:txBody>
          <a:bodyPr>
            <a:normAutofit/>
          </a:bodyPr>
          <a:lstStyle/>
          <a:p>
            <a:r>
              <a:rPr lang="en-US" dirty="0" smtClean="0">
                <a:latin typeface="Arial" panose="020B0604020202020204" pitchFamily="34" charset="0"/>
                <a:cs typeface="Arial" panose="020B0604020202020204" pitchFamily="34" charset="0"/>
              </a:rPr>
              <a:t>Detailed benefits</a:t>
            </a:r>
            <a:endParaRPr lang="en-US" dirty="0">
              <a:latin typeface="Arial" panose="020B0604020202020204" pitchFamily="34" charset="0"/>
              <a:cs typeface="Arial" panose="020B0604020202020204" pitchFamily="34" charset="0"/>
            </a:endParaRPr>
          </a:p>
          <a:p>
            <a:endParaRPr lang="en-US" dirty="0"/>
          </a:p>
        </p:txBody>
      </p:sp>
      <p:sp>
        <p:nvSpPr>
          <p:cNvPr id="3" name="Slide Number Placeholder 2"/>
          <p:cNvSpPr>
            <a:spLocks noGrp="1"/>
          </p:cNvSpPr>
          <p:nvPr>
            <p:ph type="sldNum" sz="quarter" idx="19"/>
          </p:nvPr>
        </p:nvSpPr>
        <p:spPr/>
        <p:txBody>
          <a:bodyPr/>
          <a:lstStyle/>
          <a:p>
            <a:fld id="{5BC166A9-DDD0-49CD-8DB0-614FA4CF797E}" type="slidenum">
              <a:rPr lang="en-US" smtClean="0"/>
              <a:t>16</a:t>
            </a:fld>
            <a:endParaRPr lang="en-US"/>
          </a:p>
        </p:txBody>
      </p:sp>
      <p:sp>
        <p:nvSpPr>
          <p:cNvPr id="5" name="Date Placeholder 4"/>
          <p:cNvSpPr>
            <a:spLocks noGrp="1"/>
          </p:cNvSpPr>
          <p:nvPr>
            <p:ph type="dt" sz="half" idx="10"/>
          </p:nvPr>
        </p:nvSpPr>
        <p:spPr/>
        <p:txBody>
          <a:bodyPr/>
          <a:lstStyle/>
          <a:p>
            <a:fld id="{BC9E966D-0957-4F9E-9444-21825319815D}" type="datetime1">
              <a:rPr lang="en-US" smtClean="0"/>
              <a:pPr/>
              <a:t>6/29/2020</a:t>
            </a:fld>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407" y="6276019"/>
            <a:ext cx="1504193" cy="505781"/>
          </a:xfrm>
          <a:prstGeom prst="rect">
            <a:avLst/>
          </a:prstGeom>
        </p:spPr>
      </p:pic>
      <p:sp>
        <p:nvSpPr>
          <p:cNvPr id="7" name="Rectangle 6"/>
          <p:cNvSpPr/>
          <p:nvPr/>
        </p:nvSpPr>
        <p:spPr>
          <a:xfrm>
            <a:off x="533400" y="990600"/>
            <a:ext cx="8057393" cy="4078039"/>
          </a:xfrm>
          <a:prstGeom prst="rect">
            <a:avLst/>
          </a:prstGeom>
        </p:spPr>
        <p:txBody>
          <a:bodyPr wrap="square">
            <a:spAutoFit/>
          </a:bodyPr>
          <a:lstStyle/>
          <a:p>
            <a:pPr marL="342900" lvl="0" indent="-342900" eaLnBrk="0" fontAlgn="base" hangingPunct="0">
              <a:buFont typeface="Arial" panose="020B0604020202020204" pitchFamily="34" charset="0"/>
              <a:buChar char="•"/>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Duration of benefits:</a:t>
            </a:r>
          </a:p>
          <a:p>
            <a:pPr marL="800100" lvl="1" indent="-342900" algn="just" eaLnBrk="0" fontAlgn="base" hangingPunct="0">
              <a:buSzPct val="75000"/>
              <a:buFont typeface="Courier New" panose="02070309020205020404" pitchFamily="49" charset="0"/>
              <a:buChar char="o"/>
            </a:pPr>
            <a:r>
              <a:rPr lang="en-US" altLang="en-US" sz="2000" dirty="0" smtClean="0">
                <a:solidFill>
                  <a:prstClr val="black"/>
                </a:solidFill>
                <a:latin typeface="Arial" panose="020B0604020202020204" pitchFamily="34" charset="0"/>
                <a:ea typeface="Tahoma" panose="020B0604030504040204" pitchFamily="34" charset="0"/>
                <a:cs typeface="Arial" panose="020B0604020202020204" pitchFamily="34" charset="0"/>
              </a:rPr>
              <a:t>Up to 36 months (no longer standard 36 for all) </a:t>
            </a:r>
            <a:endParaRPr lang="en-US" altLang="en-US" sz="2000" dirty="0">
              <a:solidFill>
                <a:prstClr val="black"/>
              </a:solidFill>
              <a:latin typeface="Arial" panose="020B0604020202020204" pitchFamily="34" charset="0"/>
              <a:ea typeface="Tahoma" panose="020B0604030504040204" pitchFamily="34" charset="0"/>
              <a:cs typeface="Arial" panose="020B0604020202020204" pitchFamily="34" charset="0"/>
            </a:endParaRPr>
          </a:p>
          <a:p>
            <a:pPr marL="800100" lvl="1" indent="-342900" algn="just" eaLnBrk="0" fontAlgn="base" hangingPunct="0">
              <a:spcAft>
                <a:spcPts val="1800"/>
              </a:spcAft>
              <a:buSzPct val="75000"/>
              <a:buFont typeface="Courier New" panose="02070309020205020404" pitchFamily="49" charset="0"/>
              <a:buChar char="o"/>
            </a:pPr>
            <a:r>
              <a:rPr lang="en-US" altLang="en-US" sz="2000" dirty="0">
                <a:solidFill>
                  <a:prstClr val="black"/>
                </a:solidFill>
                <a:latin typeface="Arial" panose="020B0604020202020204" pitchFamily="34" charset="0"/>
                <a:ea typeface="Tahoma" panose="020B0604030504040204" pitchFamily="34" charset="0"/>
                <a:cs typeface="Arial" panose="020B0604020202020204" pitchFamily="34" charset="0"/>
              </a:rPr>
              <a:t>Cannot be extended </a:t>
            </a:r>
          </a:p>
          <a:p>
            <a:pPr marL="342900" lvl="0" indent="-342900" eaLnBrk="0" fontAlgn="base" hangingPunct="0">
              <a:spcAft>
                <a:spcPts val="1800"/>
              </a:spcAft>
              <a:buFont typeface="Arial" panose="020B0604020202020204" pitchFamily="34" charset="0"/>
              <a:buChar char="•"/>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Monthly monetary payments</a:t>
            </a:r>
          </a:p>
          <a:p>
            <a:pPr marL="342900" lvl="0" indent="-342900" eaLnBrk="0" fontAlgn="base" hangingPunct="0">
              <a:spcAft>
                <a:spcPts val="1800"/>
              </a:spcAft>
              <a:buFont typeface="Arial" panose="020B0604020202020204" pitchFamily="34" charset="0"/>
              <a:buChar char="•"/>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Military ID card </a:t>
            </a:r>
          </a:p>
          <a:p>
            <a:pPr marL="342900" lvl="0" indent="-342900" eaLnBrk="0" fontAlgn="base" hangingPunct="0">
              <a:spcAft>
                <a:spcPts val="1800"/>
              </a:spcAft>
              <a:buFont typeface="Arial" panose="020B0604020202020204" pitchFamily="34" charset="0"/>
              <a:buChar char="•"/>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Medical</a:t>
            </a:r>
          </a:p>
          <a:p>
            <a:pPr marL="342900" lvl="0" indent="-342900" eaLnBrk="0" fontAlgn="base" hangingPunct="0">
              <a:spcAft>
                <a:spcPts val="1800"/>
              </a:spcAft>
              <a:buFont typeface="Arial" panose="020B0604020202020204" pitchFamily="34" charset="0"/>
              <a:buChar char="•"/>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Dental (space available status)</a:t>
            </a:r>
          </a:p>
          <a:p>
            <a:pPr marL="342900" lvl="0" indent="-342900" eaLnBrk="0" fontAlgn="base" hangingPunct="0">
              <a:spcAft>
                <a:spcPct val="0"/>
              </a:spcAft>
              <a:buFont typeface="Arial" panose="020B0604020202020204" pitchFamily="34" charset="0"/>
              <a:buChar char="•"/>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Commissary and Exchange</a:t>
            </a:r>
          </a:p>
        </p:txBody>
      </p:sp>
    </p:spTree>
    <p:extLst>
      <p:ext uri="{BB962C8B-B14F-4D97-AF65-F5344CB8AC3E}">
        <p14:creationId xmlns:p14="http://schemas.microsoft.com/office/powerpoint/2010/main" val="362924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533400" y="304800"/>
            <a:ext cx="8153400" cy="609600"/>
          </a:xfrm>
        </p:spPr>
        <p:txBody>
          <a:bodyPr>
            <a:normAutofit/>
          </a:bodyPr>
          <a:lstStyle/>
          <a:p>
            <a:r>
              <a:rPr lang="en-US" dirty="0" smtClean="0">
                <a:latin typeface="Arial" panose="020B0604020202020204" pitchFamily="34" charset="0"/>
                <a:cs typeface="Arial" panose="020B0604020202020204" pitchFamily="34" charset="0"/>
              </a:rPr>
              <a:t>Benefits (Continued)</a:t>
            </a: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p>
        </p:txBody>
      </p:sp>
      <p:sp>
        <p:nvSpPr>
          <p:cNvPr id="3" name="Slide Number Placeholder 2"/>
          <p:cNvSpPr>
            <a:spLocks noGrp="1"/>
          </p:cNvSpPr>
          <p:nvPr>
            <p:ph type="sldNum" sz="quarter" idx="19"/>
          </p:nvPr>
        </p:nvSpPr>
        <p:spPr/>
        <p:txBody>
          <a:bodyPr/>
          <a:lstStyle/>
          <a:p>
            <a:fld id="{5BC166A9-DDD0-49CD-8DB0-614FA4CF797E}" type="slidenum">
              <a:rPr lang="en-US" smtClean="0"/>
              <a:t>17</a:t>
            </a:fld>
            <a:endParaRPr lang="en-US"/>
          </a:p>
        </p:txBody>
      </p:sp>
      <p:sp>
        <p:nvSpPr>
          <p:cNvPr id="5" name="Date Placeholder 4"/>
          <p:cNvSpPr>
            <a:spLocks noGrp="1"/>
          </p:cNvSpPr>
          <p:nvPr>
            <p:ph type="dt" sz="half" idx="10"/>
          </p:nvPr>
        </p:nvSpPr>
        <p:spPr/>
        <p:txBody>
          <a:bodyPr/>
          <a:lstStyle/>
          <a:p>
            <a:fld id="{BC9E966D-0957-4F9E-9444-21825319815D}" type="datetime1">
              <a:rPr lang="en-US" smtClean="0"/>
              <a:pPr/>
              <a:t>6/29/2020</a:t>
            </a:fld>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407" y="6276019"/>
            <a:ext cx="1504193" cy="505781"/>
          </a:xfrm>
          <a:prstGeom prst="rect">
            <a:avLst/>
          </a:prstGeom>
        </p:spPr>
      </p:pic>
      <p:sp>
        <p:nvSpPr>
          <p:cNvPr id="7" name="Rectangle 6"/>
          <p:cNvSpPr/>
          <p:nvPr/>
        </p:nvSpPr>
        <p:spPr>
          <a:xfrm>
            <a:off x="533400" y="1066800"/>
            <a:ext cx="8057393" cy="3508653"/>
          </a:xfrm>
          <a:prstGeom prst="rect">
            <a:avLst/>
          </a:prstGeom>
        </p:spPr>
        <p:txBody>
          <a:bodyPr wrap="square">
            <a:spAutoFit/>
          </a:bodyPr>
          <a:lstStyle/>
          <a:p>
            <a:pPr marL="342900" lvl="0" indent="-342900" eaLnBrk="0" fontAlgn="base" hangingPunct="0">
              <a:spcAft>
                <a:spcPts val="1800"/>
              </a:spcAft>
              <a:buFont typeface="Arial" panose="020B0604020202020204" pitchFamily="34" charset="0"/>
              <a:buChar char="•"/>
            </a:pP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Joint Travel Regulations (JTR) provides </a:t>
            </a: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for safety transfers in certain situations (MILPERSMAN 1300-1200 CH-40)</a:t>
            </a:r>
          </a:p>
          <a:p>
            <a:pPr marL="342900" lvl="0" indent="-342900" eaLnBrk="0" fontAlgn="base" hangingPunct="0">
              <a:spcAft>
                <a:spcPts val="1800"/>
              </a:spcAft>
              <a:buFont typeface="Arial" panose="020B0604020202020204" pitchFamily="34" charset="0"/>
              <a:buChar char="•"/>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Transportation is </a:t>
            </a:r>
            <a:r>
              <a:rPr lang="en-US" altLang="en-US" sz="2400" b="1" dirty="0">
                <a:solidFill>
                  <a:prstClr val="black"/>
                </a:solidFill>
                <a:latin typeface="Arial" panose="020B0604020202020204" pitchFamily="34" charset="0"/>
                <a:ea typeface="Tahoma" panose="020B0604030504040204" pitchFamily="34" charset="0"/>
                <a:cs typeface="Arial" panose="020B0604020202020204" pitchFamily="34" charset="0"/>
              </a:rPr>
              <a:t>NOT</a:t>
            </a: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 a TCAFM benefit</a:t>
            </a:r>
          </a:p>
          <a:p>
            <a:pPr marL="342900" lvl="0" indent="-342900" eaLnBrk="0" fontAlgn="base" hangingPunct="0">
              <a:spcAft>
                <a:spcPct val="0"/>
              </a:spcAft>
              <a:buFont typeface="Arial" panose="020B0604020202020204" pitchFamily="34" charset="0"/>
              <a:buChar char="•"/>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Medical expenses related to the abuse can be approved by </a:t>
            </a:r>
            <a:r>
              <a:rPr lang="en-US" altLang="en-US" sz="2400" dirty="0" err="1">
                <a:solidFill>
                  <a:prstClr val="black"/>
                </a:solidFill>
                <a:latin typeface="Arial" panose="020B0604020202020204" pitchFamily="34" charset="0"/>
                <a:ea typeface="Tahoma" panose="020B0604030504040204" pitchFamily="34" charset="0"/>
                <a:cs typeface="Arial" panose="020B0604020202020204" pitchFamily="34" charset="0"/>
              </a:rPr>
              <a:t>SecNav</a:t>
            </a: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 on </a:t>
            </a: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a case-by-case </a:t>
            </a: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basis for coverage after expiration of TCAFM (Designee Program) – includes mental health</a:t>
            </a:r>
          </a:p>
        </p:txBody>
      </p:sp>
    </p:spTree>
    <p:extLst>
      <p:ext uri="{BB962C8B-B14F-4D97-AF65-F5344CB8AC3E}">
        <p14:creationId xmlns:p14="http://schemas.microsoft.com/office/powerpoint/2010/main" val="29199978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533400" y="304800"/>
            <a:ext cx="8153400" cy="609600"/>
          </a:xfrm>
        </p:spPr>
        <p:txBody>
          <a:bodyPr>
            <a:normAutofit/>
          </a:bodyPr>
          <a:lstStyle/>
          <a:p>
            <a:r>
              <a:rPr lang="en-US" dirty="0">
                <a:latin typeface="Arial" panose="020B0604020202020204" pitchFamily="34" charset="0"/>
                <a:cs typeface="Arial" panose="020B0604020202020204" pitchFamily="34" charset="0"/>
              </a:rPr>
              <a:t>Payments</a:t>
            </a:r>
          </a:p>
          <a:p>
            <a:endParaRPr lang="en-US" dirty="0">
              <a:latin typeface="Arial" panose="020B0604020202020204" pitchFamily="34" charset="0"/>
              <a:cs typeface="Arial" panose="020B0604020202020204" pitchFamily="34" charset="0"/>
            </a:endParaRPr>
          </a:p>
          <a:p>
            <a:endParaRPr lang="en-US" dirty="0"/>
          </a:p>
        </p:txBody>
      </p:sp>
      <p:sp>
        <p:nvSpPr>
          <p:cNvPr id="3" name="Slide Number Placeholder 2"/>
          <p:cNvSpPr>
            <a:spLocks noGrp="1"/>
          </p:cNvSpPr>
          <p:nvPr>
            <p:ph type="sldNum" sz="quarter" idx="19"/>
          </p:nvPr>
        </p:nvSpPr>
        <p:spPr/>
        <p:txBody>
          <a:bodyPr/>
          <a:lstStyle/>
          <a:p>
            <a:fld id="{5BC166A9-DDD0-49CD-8DB0-614FA4CF797E}" type="slidenum">
              <a:rPr lang="en-US" smtClean="0"/>
              <a:t>18</a:t>
            </a:fld>
            <a:endParaRPr lang="en-US"/>
          </a:p>
        </p:txBody>
      </p:sp>
      <p:sp>
        <p:nvSpPr>
          <p:cNvPr id="5" name="Date Placeholder 4"/>
          <p:cNvSpPr>
            <a:spLocks noGrp="1"/>
          </p:cNvSpPr>
          <p:nvPr>
            <p:ph type="dt" sz="half" idx="10"/>
          </p:nvPr>
        </p:nvSpPr>
        <p:spPr/>
        <p:txBody>
          <a:bodyPr/>
          <a:lstStyle/>
          <a:p>
            <a:fld id="{BC9E966D-0957-4F9E-9444-21825319815D}" type="datetime1">
              <a:rPr lang="en-US" smtClean="0"/>
              <a:pPr/>
              <a:t>6/29/2020</a:t>
            </a:fld>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407" y="6276019"/>
            <a:ext cx="1504193" cy="505781"/>
          </a:xfrm>
          <a:prstGeom prst="rect">
            <a:avLst/>
          </a:prstGeom>
        </p:spPr>
      </p:pic>
      <p:sp>
        <p:nvSpPr>
          <p:cNvPr id="7" name="Rectangle 6"/>
          <p:cNvSpPr/>
          <p:nvPr/>
        </p:nvSpPr>
        <p:spPr>
          <a:xfrm>
            <a:off x="497541" y="1056052"/>
            <a:ext cx="8057393" cy="3000821"/>
          </a:xfrm>
          <a:prstGeom prst="rect">
            <a:avLst/>
          </a:prstGeom>
        </p:spPr>
        <p:txBody>
          <a:bodyPr wrap="square">
            <a:spAutoFit/>
          </a:bodyPr>
          <a:lstStyle/>
          <a:p>
            <a:pPr marL="342900" lvl="0" indent="-342900" eaLnBrk="0" fontAlgn="base" hangingPunct="0">
              <a:spcBef>
                <a:spcPct val="0"/>
              </a:spcBef>
              <a:spcAft>
                <a:spcPts val="1800"/>
              </a:spcAft>
              <a:buFont typeface="Arial" panose="020B0604020202020204" pitchFamily="34" charset="0"/>
              <a:buChar char="•"/>
              <a:defRPr/>
            </a:pPr>
            <a:r>
              <a:rPr lang="en-US" sz="2400" dirty="0">
                <a:solidFill>
                  <a:prstClr val="black"/>
                </a:solidFill>
                <a:latin typeface="Arial" panose="020B0604020202020204" pitchFamily="34" charset="0"/>
                <a:ea typeface="Tahoma" panose="020B0604030504040204" pitchFamily="34" charset="0"/>
                <a:cs typeface="Arial" panose="020B0604020202020204" pitchFamily="34" charset="0"/>
              </a:rPr>
              <a:t>Based on the rate in effect for dependency and indemnity compensation</a:t>
            </a:r>
          </a:p>
          <a:p>
            <a:pPr marL="342900" lvl="0" indent="-342900" eaLnBrk="0" fontAlgn="base" hangingPunct="0">
              <a:spcBef>
                <a:spcPct val="0"/>
              </a:spcBef>
              <a:spcAft>
                <a:spcPts val="1800"/>
              </a:spcAft>
              <a:buFont typeface="Arial" panose="020B0604020202020204" pitchFamily="34" charset="0"/>
              <a:buChar char="•"/>
              <a:defRPr/>
            </a:pPr>
            <a:r>
              <a:rPr lang="en-US" sz="2400" dirty="0">
                <a:solidFill>
                  <a:prstClr val="black"/>
                </a:solidFill>
                <a:latin typeface="Arial" panose="020B0604020202020204" pitchFamily="34" charset="0"/>
                <a:ea typeface="Tahoma" panose="020B0604030504040204" pitchFamily="34" charset="0"/>
                <a:cs typeface="Arial" panose="020B0604020202020204" pitchFamily="34" charset="0"/>
              </a:rPr>
              <a:t>Monies are not reported as income</a:t>
            </a:r>
          </a:p>
          <a:p>
            <a:pPr marL="342900" lvl="0" indent="-342900" eaLnBrk="0" fontAlgn="base" hangingPunct="0">
              <a:spcBef>
                <a:spcPct val="0"/>
              </a:spcBef>
              <a:spcAft>
                <a:spcPts val="1800"/>
              </a:spcAft>
              <a:buFont typeface="Arial" panose="020B0604020202020204" pitchFamily="34" charset="0"/>
              <a:buChar char="•"/>
              <a:defRPr/>
            </a:pPr>
            <a:r>
              <a:rPr lang="en-US" sz="2400" dirty="0">
                <a:solidFill>
                  <a:prstClr val="black"/>
                </a:solidFill>
                <a:latin typeface="Arial" panose="020B0604020202020204" pitchFamily="34" charset="0"/>
                <a:ea typeface="Tahoma" panose="020B0604030504040204" pitchFamily="34" charset="0"/>
                <a:cs typeface="Arial" panose="020B0604020202020204" pitchFamily="34" charset="0"/>
              </a:rPr>
              <a:t>Monies are not </a:t>
            </a:r>
            <a:r>
              <a:rPr 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taxed</a:t>
            </a:r>
            <a:endParaRPr lang="en-US" sz="2400" dirty="0">
              <a:solidFill>
                <a:prstClr val="black"/>
              </a:solidFill>
              <a:latin typeface="Arial" panose="020B0604020202020204" pitchFamily="34" charset="0"/>
              <a:ea typeface="Tahoma" panose="020B0604030504040204" pitchFamily="34" charset="0"/>
              <a:cs typeface="Arial" panose="020B0604020202020204" pitchFamily="34" charset="0"/>
            </a:endParaRPr>
          </a:p>
          <a:p>
            <a:pPr marL="342900" lvl="0" indent="-342900" eaLnBrk="0" fontAlgn="base" hangingPunct="0">
              <a:spcBef>
                <a:spcPct val="0"/>
              </a:spcBef>
              <a:spcAft>
                <a:spcPct val="0"/>
              </a:spcAft>
              <a:buFont typeface="Arial" panose="020B0604020202020204" pitchFamily="34" charset="0"/>
              <a:buChar char="•"/>
              <a:defRPr/>
            </a:pPr>
            <a:r>
              <a:rPr lang="en-US" sz="2400" dirty="0">
                <a:solidFill>
                  <a:prstClr val="black"/>
                </a:solidFill>
                <a:latin typeface="Arial" panose="020B0604020202020204" pitchFamily="34" charset="0"/>
                <a:ea typeface="Tahoma" panose="020B0604030504040204" pitchFamily="34" charset="0"/>
                <a:cs typeface="Arial" panose="020B0604020202020204" pitchFamily="34" charset="0"/>
              </a:rPr>
              <a:t>First payment will take up to 6 weeks from approval date to receive</a:t>
            </a:r>
          </a:p>
        </p:txBody>
      </p:sp>
    </p:spTree>
    <p:extLst>
      <p:ext uri="{BB962C8B-B14F-4D97-AF65-F5344CB8AC3E}">
        <p14:creationId xmlns:p14="http://schemas.microsoft.com/office/powerpoint/2010/main" val="6534105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533400" y="304800"/>
            <a:ext cx="8153400" cy="609600"/>
          </a:xfrm>
        </p:spPr>
        <p:txBody>
          <a:bodyPr>
            <a:normAutofit/>
          </a:bodyPr>
          <a:lstStyle/>
          <a:p>
            <a:r>
              <a:rPr lang="en-US" dirty="0">
                <a:latin typeface="Arial" panose="020B0604020202020204" pitchFamily="34" charset="0"/>
                <a:cs typeface="Arial" panose="020B0604020202020204" pitchFamily="34" charset="0"/>
              </a:rPr>
              <a:t>Application Process</a:t>
            </a:r>
          </a:p>
          <a:p>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p>
        </p:txBody>
      </p:sp>
      <p:sp>
        <p:nvSpPr>
          <p:cNvPr id="3" name="Slide Number Placeholder 2"/>
          <p:cNvSpPr>
            <a:spLocks noGrp="1"/>
          </p:cNvSpPr>
          <p:nvPr>
            <p:ph type="sldNum" sz="quarter" idx="19"/>
          </p:nvPr>
        </p:nvSpPr>
        <p:spPr/>
        <p:txBody>
          <a:bodyPr/>
          <a:lstStyle/>
          <a:p>
            <a:fld id="{5BC166A9-DDD0-49CD-8DB0-614FA4CF797E}" type="slidenum">
              <a:rPr lang="en-US" smtClean="0"/>
              <a:t>19</a:t>
            </a:fld>
            <a:endParaRPr lang="en-US"/>
          </a:p>
        </p:txBody>
      </p:sp>
      <p:sp>
        <p:nvSpPr>
          <p:cNvPr id="5" name="Date Placeholder 4"/>
          <p:cNvSpPr>
            <a:spLocks noGrp="1"/>
          </p:cNvSpPr>
          <p:nvPr>
            <p:ph type="dt" sz="half" idx="10"/>
          </p:nvPr>
        </p:nvSpPr>
        <p:spPr/>
        <p:txBody>
          <a:bodyPr/>
          <a:lstStyle/>
          <a:p>
            <a:fld id="{BC9E966D-0957-4F9E-9444-21825319815D}" type="datetime1">
              <a:rPr lang="en-US" smtClean="0"/>
              <a:pPr/>
              <a:t>6/29/2020</a:t>
            </a:fld>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407" y="6276019"/>
            <a:ext cx="1504193" cy="505781"/>
          </a:xfrm>
          <a:prstGeom prst="rect">
            <a:avLst/>
          </a:prstGeom>
        </p:spPr>
      </p:pic>
      <p:sp>
        <p:nvSpPr>
          <p:cNvPr id="7" name="Rectangle 6"/>
          <p:cNvSpPr/>
          <p:nvPr/>
        </p:nvSpPr>
        <p:spPr>
          <a:xfrm>
            <a:off x="533400" y="1066800"/>
            <a:ext cx="8057393" cy="4878259"/>
          </a:xfrm>
          <a:prstGeom prst="rect">
            <a:avLst/>
          </a:prstGeom>
        </p:spPr>
        <p:txBody>
          <a:bodyPr wrap="square">
            <a:spAutoFit/>
          </a:bodyPr>
          <a:lstStyle/>
          <a:p>
            <a:pPr marL="342900" lvl="0" indent="-342900" eaLnBrk="0" fontAlgn="base" hangingPunct="0">
              <a:spcAft>
                <a:spcPct val="0"/>
              </a:spcAft>
              <a:buFont typeface="Arial" panose="020B0604020202020204" pitchFamily="34" charset="0"/>
              <a:buChar char="•"/>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Completion of application packet by victim with assistance from </a:t>
            </a: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FAP</a:t>
            </a: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 </a:t>
            </a: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Advocate </a:t>
            </a:r>
          </a:p>
          <a:p>
            <a:pPr marL="342900" lvl="0" indent="-342900" eaLnBrk="0" fontAlgn="base" hangingPunct="0">
              <a:spcAft>
                <a:spcPct val="0"/>
              </a:spcAft>
              <a:buFont typeface="Arial" panose="020B0604020202020204" pitchFamily="34" charset="0"/>
              <a:buChar char="•"/>
            </a:pPr>
            <a:endPar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endParaRPr>
          </a:p>
          <a:p>
            <a:pPr marL="342900" lvl="0" indent="-342900" eaLnBrk="0" fontAlgn="base" hangingPunct="0">
              <a:spcAft>
                <a:spcPct val="0"/>
              </a:spcAft>
              <a:buFont typeface="Arial" panose="020B0604020202020204" pitchFamily="34" charset="0"/>
              <a:buChar char="•"/>
            </a:pP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DD Form 2698, Application for Transitional Compensation</a:t>
            </a:r>
            <a:endPar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endParaRPr>
          </a:p>
          <a:p>
            <a:pPr marL="800100" lvl="1" indent="-342900">
              <a:buSzPct val="75000"/>
              <a:buFont typeface="Courier New" panose="02070309020205020404" pitchFamily="49" charset="0"/>
              <a:buChar char="o"/>
            </a:pPr>
            <a:r>
              <a:rPr lang="en-US" altLang="en-US" sz="2000" dirty="0" smtClean="0">
                <a:solidFill>
                  <a:prstClr val="black"/>
                </a:solidFill>
                <a:latin typeface="Arial" panose="020B0604020202020204" pitchFamily="34" charset="0"/>
                <a:ea typeface="Tahoma" panose="020B0604030504040204" pitchFamily="34" charset="0"/>
                <a:cs typeface="Arial" panose="020B0604020202020204" pitchFamily="34" charset="0"/>
              </a:rPr>
              <a:t>Supporting legal documents</a:t>
            </a:r>
          </a:p>
          <a:p>
            <a:pPr marL="800100" lvl="1" indent="-342900">
              <a:buSzPct val="75000"/>
              <a:buFont typeface="Courier New" panose="02070309020205020404" pitchFamily="49" charset="0"/>
              <a:buChar char="o"/>
            </a:pPr>
            <a:r>
              <a:rPr lang="en-US" altLang="en-US" sz="2000" dirty="0" smtClean="0">
                <a:solidFill>
                  <a:prstClr val="black"/>
                </a:solidFill>
                <a:latin typeface="Arial" panose="020B0604020202020204" pitchFamily="34" charset="0"/>
                <a:ea typeface="Tahoma" panose="020B0604030504040204" pitchFamily="34" charset="0"/>
                <a:cs typeface="Arial" panose="020B0604020202020204" pitchFamily="34" charset="0"/>
              </a:rPr>
              <a:t>Direct </a:t>
            </a:r>
            <a:r>
              <a:rPr lang="en-US" altLang="en-US" sz="2000" dirty="0">
                <a:solidFill>
                  <a:prstClr val="black"/>
                </a:solidFill>
                <a:latin typeface="Arial" panose="020B0604020202020204" pitchFamily="34" charset="0"/>
                <a:ea typeface="Tahoma" panose="020B0604030504040204" pitchFamily="34" charset="0"/>
                <a:cs typeface="Arial" panose="020B0604020202020204" pitchFamily="34" charset="0"/>
              </a:rPr>
              <a:t>Deposit </a:t>
            </a:r>
            <a:r>
              <a:rPr lang="en-US" altLang="en-US" sz="2000" dirty="0" smtClean="0">
                <a:solidFill>
                  <a:prstClr val="black"/>
                </a:solidFill>
                <a:latin typeface="Arial" panose="020B0604020202020204" pitchFamily="34" charset="0"/>
                <a:ea typeface="Tahoma" panose="020B0604030504040204" pitchFamily="34" charset="0"/>
                <a:cs typeface="Arial" panose="020B0604020202020204" pitchFamily="34" charset="0"/>
              </a:rPr>
              <a:t>Form</a:t>
            </a:r>
          </a:p>
          <a:p>
            <a:pPr marL="800100" lvl="1" indent="-342900">
              <a:buSzPct val="75000"/>
              <a:buFont typeface="Courier New" panose="02070309020205020404" pitchFamily="49" charset="0"/>
              <a:buChar char="o"/>
            </a:pPr>
            <a:r>
              <a:rPr lang="en-US" altLang="en-US" sz="2000" dirty="0" smtClean="0">
                <a:solidFill>
                  <a:prstClr val="black"/>
                </a:solidFill>
                <a:latin typeface="Arial" panose="020B0604020202020204" pitchFamily="34" charset="0"/>
                <a:ea typeface="Tahoma" panose="020B0604030504040204" pitchFamily="34" charset="0"/>
                <a:cs typeface="Arial" panose="020B0604020202020204" pitchFamily="34" charset="0"/>
              </a:rPr>
              <a:t>Cover sheet</a:t>
            </a:r>
          </a:p>
          <a:p>
            <a:pPr lvl="1">
              <a:buSzPct val="75000"/>
            </a:pPr>
            <a:endParaRPr lang="en-US" altLang="en-US" sz="2000" dirty="0" smtClean="0">
              <a:solidFill>
                <a:prstClr val="black"/>
              </a:solidFill>
              <a:latin typeface="Arial" panose="020B0604020202020204" pitchFamily="34" charset="0"/>
              <a:ea typeface="Tahoma" panose="020B0604030504040204" pitchFamily="34" charset="0"/>
              <a:cs typeface="Arial" panose="020B0604020202020204" pitchFamily="34" charset="0"/>
            </a:endParaRPr>
          </a:p>
          <a:p>
            <a:pPr marL="342900" lvl="0" indent="-342900" eaLnBrk="0" fontAlgn="base" hangingPunct="0">
              <a:spcAft>
                <a:spcPts val="1800"/>
              </a:spcAft>
              <a:buFont typeface="Arial" panose="020B0604020202020204" pitchFamily="34" charset="0"/>
              <a:buChar char="•"/>
            </a:pP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Approval </a:t>
            </a: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and financial allocation at HQMC</a:t>
            </a:r>
          </a:p>
          <a:p>
            <a:pPr marL="342900" lvl="0" indent="-342900" eaLnBrk="0" fontAlgn="base" hangingPunct="0">
              <a:spcAft>
                <a:spcPct val="0"/>
              </a:spcAft>
              <a:buFont typeface="Arial" panose="020B0604020202020204" pitchFamily="34" charset="0"/>
              <a:buChar char="•"/>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HQMC notifies Defense Finance and Accounting Services </a:t>
            </a: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(DFAS)</a:t>
            </a: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 Defense Enrollment Eligibility Reporting System </a:t>
            </a: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(DEERS), </a:t>
            </a: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and </a:t>
            </a:r>
            <a:r>
              <a:rPr lang="en-US" altLang="en-US" sz="2400" dirty="0" err="1" smtClean="0">
                <a:solidFill>
                  <a:prstClr val="black"/>
                </a:solidFill>
                <a:latin typeface="Arial" panose="020B0604020202020204" pitchFamily="34" charset="0"/>
                <a:ea typeface="Tahoma" panose="020B0604030504040204" pitchFamily="34" charset="0"/>
                <a:cs typeface="Arial" panose="020B0604020202020204" pitchFamily="34" charset="0"/>
              </a:rPr>
              <a:t>FAP</a:t>
            </a: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 Advocate </a:t>
            </a:r>
            <a:endPar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20103006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r>
              <a:rPr lang="en-US" dirty="0">
                <a:latin typeface="Arial" panose="020B0604020202020204" pitchFamily="34" charset="0"/>
                <a:cs typeface="Arial" panose="020B0604020202020204" pitchFamily="34" charset="0"/>
              </a:rPr>
              <a:t>Overview</a:t>
            </a:r>
          </a:p>
          <a:p>
            <a:endParaRPr lang="en-US" dirty="0"/>
          </a:p>
        </p:txBody>
      </p:sp>
      <p:sp>
        <p:nvSpPr>
          <p:cNvPr id="3" name="Slide Number Placeholder 2"/>
          <p:cNvSpPr>
            <a:spLocks noGrp="1"/>
          </p:cNvSpPr>
          <p:nvPr>
            <p:ph type="sldNum" sz="quarter" idx="19"/>
          </p:nvPr>
        </p:nvSpPr>
        <p:spPr/>
        <p:txBody>
          <a:bodyPr/>
          <a:lstStyle/>
          <a:p>
            <a:fld id="{5BC166A9-DDD0-49CD-8DB0-614FA4CF797E}" type="slidenum">
              <a:rPr lang="en-US" smtClean="0"/>
              <a:t>2</a:t>
            </a:fld>
            <a:endParaRPr lang="en-US"/>
          </a:p>
        </p:txBody>
      </p:sp>
      <p:sp>
        <p:nvSpPr>
          <p:cNvPr id="5" name="Date Placeholder 4"/>
          <p:cNvSpPr>
            <a:spLocks noGrp="1"/>
          </p:cNvSpPr>
          <p:nvPr>
            <p:ph type="dt" sz="half" idx="10"/>
          </p:nvPr>
        </p:nvSpPr>
        <p:spPr/>
        <p:txBody>
          <a:bodyPr/>
          <a:lstStyle/>
          <a:p>
            <a:fld id="{BC9E966D-0957-4F9E-9444-21825319815D}" type="datetime1">
              <a:rPr lang="en-US" smtClean="0"/>
              <a:pPr/>
              <a:t>6/29/2020</a:t>
            </a:fld>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407" y="6276019"/>
            <a:ext cx="1504193" cy="505781"/>
          </a:xfrm>
          <a:prstGeom prst="rect">
            <a:avLst/>
          </a:prstGeom>
        </p:spPr>
      </p:pic>
      <p:sp>
        <p:nvSpPr>
          <p:cNvPr id="7" name="Rectangle 6"/>
          <p:cNvSpPr/>
          <p:nvPr/>
        </p:nvSpPr>
        <p:spPr>
          <a:xfrm>
            <a:off x="602513" y="1143000"/>
            <a:ext cx="6228593" cy="4376583"/>
          </a:xfrm>
          <a:prstGeom prst="rect">
            <a:avLst/>
          </a:prstGeom>
        </p:spPr>
        <p:txBody>
          <a:bodyPr wrap="square">
            <a:spAutoFit/>
          </a:bodyPr>
          <a:lstStyle/>
          <a:p>
            <a:pPr marL="342900" indent="-342900">
              <a:spcBef>
                <a:spcPct val="20000"/>
              </a:spcBef>
              <a:buFont typeface="Arial" panose="020B0604020202020204" pitchFamily="34" charset="0"/>
              <a:buChar char="•"/>
            </a:pPr>
            <a:r>
              <a:rPr lang="en-US" altLang="en-US" sz="2400" dirty="0" smtClean="0">
                <a:latin typeface="Arial" panose="020B0604020202020204" pitchFamily="34" charset="0"/>
                <a:ea typeface="Tahoma" panose="020B0604030504040204" pitchFamily="34" charset="0"/>
                <a:cs typeface="Arial" panose="020B0604020202020204" pitchFamily="34" charset="0"/>
              </a:rPr>
              <a:t>MCO </a:t>
            </a:r>
            <a:r>
              <a:rPr lang="en-US" altLang="en-US" sz="2400" dirty="0">
                <a:latin typeface="Arial" panose="020B0604020202020204" pitchFamily="34" charset="0"/>
                <a:ea typeface="Tahoma" panose="020B0604030504040204" pitchFamily="34" charset="0"/>
                <a:cs typeface="Arial" panose="020B0604020202020204" pitchFamily="34" charset="0"/>
              </a:rPr>
              <a:t>1754.11 </a:t>
            </a:r>
            <a:r>
              <a:rPr lang="en-US" altLang="en-US" sz="2400" dirty="0" err="1" smtClean="0">
                <a:latin typeface="Arial" panose="020B0604020202020204" pitchFamily="34" charset="0"/>
                <a:ea typeface="Tahoma" panose="020B0604030504040204" pitchFamily="34" charset="0"/>
                <a:cs typeface="Arial" panose="020B0604020202020204" pitchFamily="34" charset="0"/>
              </a:rPr>
              <a:t>FAP</a:t>
            </a:r>
            <a:r>
              <a:rPr lang="en-US" altLang="en-US" sz="2400" dirty="0" smtClean="0">
                <a:latin typeface="Arial" panose="020B0604020202020204" pitchFamily="34" charset="0"/>
                <a:ea typeface="Tahoma" panose="020B0604030504040204" pitchFamily="34" charset="0"/>
                <a:cs typeface="Arial" panose="020B0604020202020204" pitchFamily="34" charset="0"/>
              </a:rPr>
              <a:t> Advocate responsibilities</a:t>
            </a:r>
          </a:p>
          <a:p>
            <a:pPr>
              <a:spcBef>
                <a:spcPct val="20000"/>
              </a:spcBef>
            </a:pPr>
            <a:endParaRPr lang="en-US" altLang="en-US" sz="2400" dirty="0" smtClean="0">
              <a:latin typeface="Arial" panose="020B0604020202020204" pitchFamily="34" charset="0"/>
              <a:ea typeface="Tahoma" panose="020B0604030504040204" pitchFamily="34" charset="0"/>
              <a:cs typeface="Arial" panose="020B0604020202020204" pitchFamily="34" charset="0"/>
            </a:endParaRPr>
          </a:p>
          <a:p>
            <a:pPr marL="342900" indent="-342900">
              <a:spcBef>
                <a:spcPct val="20000"/>
              </a:spcBef>
              <a:buFont typeface="Arial" panose="020B0604020202020204" pitchFamily="34" charset="0"/>
              <a:buChar char="•"/>
            </a:pPr>
            <a:r>
              <a:rPr lang="en-US" altLang="en-US" sz="2400" dirty="0" smtClean="0">
                <a:latin typeface="Arial" panose="020B0604020202020204" pitchFamily="34" charset="0"/>
                <a:ea typeface="Tahoma" panose="020B0604030504040204" pitchFamily="34" charset="0"/>
                <a:cs typeface="Arial" panose="020B0604020202020204" pitchFamily="34" charset="0"/>
              </a:rPr>
              <a:t>Program overview</a:t>
            </a:r>
          </a:p>
          <a:p>
            <a:pPr>
              <a:spcBef>
                <a:spcPct val="20000"/>
              </a:spcBef>
            </a:pPr>
            <a:endParaRPr lang="en-US" altLang="en-US" sz="2400" dirty="0" smtClean="0">
              <a:latin typeface="Arial" panose="020B0604020202020204" pitchFamily="34" charset="0"/>
              <a:ea typeface="Tahoma" panose="020B0604030504040204" pitchFamily="34" charset="0"/>
              <a:cs typeface="Arial" panose="020B0604020202020204" pitchFamily="34" charset="0"/>
            </a:endParaRPr>
          </a:p>
          <a:p>
            <a:pPr marL="342900" indent="-342900">
              <a:spcBef>
                <a:spcPct val="20000"/>
              </a:spcBef>
              <a:buFont typeface="Arial" panose="020B0604020202020204" pitchFamily="34" charset="0"/>
              <a:buChar char="•"/>
            </a:pPr>
            <a:r>
              <a:rPr lang="en-US" altLang="en-US" sz="2400" dirty="0" smtClean="0">
                <a:latin typeface="Arial" panose="020B0604020202020204" pitchFamily="34" charset="0"/>
                <a:ea typeface="Tahoma" panose="020B0604030504040204" pitchFamily="34" charset="0"/>
                <a:cs typeface="Arial" panose="020B0604020202020204" pitchFamily="34" charset="0"/>
              </a:rPr>
              <a:t>Eligibility criteria</a:t>
            </a:r>
          </a:p>
          <a:p>
            <a:pPr>
              <a:spcBef>
                <a:spcPct val="20000"/>
              </a:spcBef>
            </a:pPr>
            <a:endParaRPr lang="en-US" altLang="en-US" sz="2400" dirty="0" smtClean="0">
              <a:latin typeface="Arial" panose="020B0604020202020204" pitchFamily="34" charset="0"/>
              <a:ea typeface="Tahoma" panose="020B0604030504040204" pitchFamily="34" charset="0"/>
              <a:cs typeface="Arial" panose="020B0604020202020204" pitchFamily="34" charset="0"/>
            </a:endParaRPr>
          </a:p>
          <a:p>
            <a:pPr marL="342900" indent="-342900">
              <a:spcBef>
                <a:spcPct val="20000"/>
              </a:spcBef>
              <a:buFont typeface="Arial" panose="020B0604020202020204" pitchFamily="34" charset="0"/>
              <a:buChar char="•"/>
            </a:pPr>
            <a:r>
              <a:rPr lang="en-US" altLang="en-US" sz="2400" dirty="0" smtClean="0">
                <a:latin typeface="Arial" panose="020B0604020202020204" pitchFamily="34" charset="0"/>
                <a:ea typeface="Tahoma" panose="020B0604030504040204" pitchFamily="34" charset="0"/>
                <a:cs typeface="Arial" panose="020B0604020202020204" pitchFamily="34" charset="0"/>
              </a:rPr>
              <a:t>Program benefits</a:t>
            </a:r>
          </a:p>
          <a:p>
            <a:pPr>
              <a:spcBef>
                <a:spcPct val="20000"/>
              </a:spcBef>
            </a:pPr>
            <a:endParaRPr lang="en-US" altLang="en-US" sz="2400" dirty="0" smtClean="0">
              <a:latin typeface="Arial" panose="020B0604020202020204" pitchFamily="34" charset="0"/>
              <a:ea typeface="Tahoma" panose="020B0604030504040204" pitchFamily="34" charset="0"/>
              <a:cs typeface="Arial" panose="020B0604020202020204" pitchFamily="34" charset="0"/>
            </a:endParaRPr>
          </a:p>
          <a:p>
            <a:pPr marL="342900" indent="-342900">
              <a:spcBef>
                <a:spcPct val="20000"/>
              </a:spcBef>
              <a:buFont typeface="Arial" panose="020B0604020202020204" pitchFamily="34" charset="0"/>
              <a:buChar char="•"/>
            </a:pPr>
            <a:r>
              <a:rPr lang="en-US" altLang="en-US" sz="2400" dirty="0" smtClean="0">
                <a:latin typeface="Arial" panose="020B0604020202020204" pitchFamily="34" charset="0"/>
                <a:ea typeface="Tahoma" panose="020B0604030504040204" pitchFamily="34" charset="0"/>
                <a:cs typeface="Arial" panose="020B0604020202020204" pitchFamily="34" charset="0"/>
              </a:rPr>
              <a:t>Application process</a:t>
            </a:r>
            <a:endParaRPr lang="en-US" altLang="en-US" sz="2400" dirty="0">
              <a:latin typeface="Arial" panose="020B0604020202020204" pitchFamily="34" charset="0"/>
              <a:ea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15011883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533400" y="304800"/>
            <a:ext cx="8153400" cy="609600"/>
          </a:xfrm>
        </p:spPr>
        <p:txBody>
          <a:bodyPr>
            <a:normAutofit/>
          </a:bodyPr>
          <a:lstStyle/>
          <a:p>
            <a:r>
              <a:rPr lang="en-US" dirty="0">
                <a:latin typeface="Arial" panose="020B0604020202020204" pitchFamily="34" charset="0"/>
                <a:cs typeface="Arial" panose="020B0604020202020204" pitchFamily="34" charset="0"/>
              </a:rPr>
              <a:t>Exceptional Eligibility</a:t>
            </a:r>
            <a:r>
              <a:rPr lang="en-US" dirty="0"/>
              <a:t> </a:t>
            </a:r>
          </a:p>
          <a:p>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p>
        </p:txBody>
      </p:sp>
      <p:sp>
        <p:nvSpPr>
          <p:cNvPr id="3" name="Slide Number Placeholder 2"/>
          <p:cNvSpPr>
            <a:spLocks noGrp="1"/>
          </p:cNvSpPr>
          <p:nvPr>
            <p:ph type="sldNum" sz="quarter" idx="19"/>
          </p:nvPr>
        </p:nvSpPr>
        <p:spPr/>
        <p:txBody>
          <a:bodyPr/>
          <a:lstStyle/>
          <a:p>
            <a:fld id="{5BC166A9-DDD0-49CD-8DB0-614FA4CF797E}" type="slidenum">
              <a:rPr lang="en-US" smtClean="0"/>
              <a:t>20</a:t>
            </a:fld>
            <a:endParaRPr lang="en-US"/>
          </a:p>
        </p:txBody>
      </p:sp>
      <p:sp>
        <p:nvSpPr>
          <p:cNvPr id="5" name="Date Placeholder 4"/>
          <p:cNvSpPr>
            <a:spLocks noGrp="1"/>
          </p:cNvSpPr>
          <p:nvPr>
            <p:ph type="dt" sz="half" idx="10"/>
          </p:nvPr>
        </p:nvSpPr>
        <p:spPr/>
        <p:txBody>
          <a:bodyPr/>
          <a:lstStyle/>
          <a:p>
            <a:fld id="{BC9E966D-0957-4F9E-9444-21825319815D}" type="datetime1">
              <a:rPr lang="en-US" smtClean="0"/>
              <a:pPr/>
              <a:t>6/29/2020</a:t>
            </a:fld>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407" y="6276019"/>
            <a:ext cx="1504193" cy="505781"/>
          </a:xfrm>
          <a:prstGeom prst="rect">
            <a:avLst/>
          </a:prstGeom>
        </p:spPr>
      </p:pic>
      <p:sp>
        <p:nvSpPr>
          <p:cNvPr id="7" name="Rectangle 6"/>
          <p:cNvSpPr/>
          <p:nvPr/>
        </p:nvSpPr>
        <p:spPr>
          <a:xfrm>
            <a:off x="581403" y="1143000"/>
            <a:ext cx="8057393" cy="2616101"/>
          </a:xfrm>
          <a:prstGeom prst="rect">
            <a:avLst/>
          </a:prstGeom>
        </p:spPr>
        <p:txBody>
          <a:bodyPr wrap="square">
            <a:spAutoFit/>
          </a:bodyPr>
          <a:lstStyle/>
          <a:p>
            <a:pPr marL="342900" lvl="0" indent="-342900" eaLnBrk="0" fontAlgn="base" hangingPunct="0">
              <a:spcAft>
                <a:spcPct val="0"/>
              </a:spcAft>
              <a:buFont typeface="Arial" panose="020B0604020202020204" pitchFamily="34" charset="0"/>
              <a:buChar char="•"/>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Authorized under OSD DTM 14 April 2008</a:t>
            </a:r>
          </a:p>
          <a:p>
            <a:pPr marL="692150" lvl="1" indent="-352425" eaLnBrk="0" fontAlgn="base" hangingPunct="0">
              <a:spcAft>
                <a:spcPct val="0"/>
              </a:spcAft>
              <a:buSzPct val="75000"/>
              <a:buFont typeface="Courier New" panose="02070309020205020404" pitchFamily="49" charset="0"/>
              <a:buChar char="o"/>
            </a:pPr>
            <a:r>
              <a:rPr lang="en-US" altLang="en-US" sz="2000" dirty="0" err="1">
                <a:solidFill>
                  <a:prstClr val="black"/>
                </a:solidFill>
                <a:latin typeface="Arial" panose="020B0604020202020204" pitchFamily="34" charset="0"/>
                <a:ea typeface="Tahoma" panose="020B0604030504040204" pitchFamily="34" charset="0"/>
                <a:cs typeface="Arial" panose="020B0604020202020204" pitchFamily="34" charset="0"/>
              </a:rPr>
              <a:t>SecNav’s</a:t>
            </a:r>
            <a:r>
              <a:rPr lang="en-US" altLang="en-US" sz="2000" dirty="0">
                <a:solidFill>
                  <a:prstClr val="black"/>
                </a:solidFill>
                <a:latin typeface="Arial" panose="020B0604020202020204" pitchFamily="34" charset="0"/>
                <a:ea typeface="Tahoma" panose="020B0604030504040204" pitchFamily="34" charset="0"/>
                <a:cs typeface="Arial" panose="020B0604020202020204" pitchFamily="34" charset="0"/>
              </a:rPr>
              <a:t> office authorized to review and approve cases where dependent-abuse offense was not documented as reason for separation</a:t>
            </a:r>
          </a:p>
          <a:p>
            <a:pPr marL="692150" lvl="1" indent="-352425" eaLnBrk="0" fontAlgn="base" hangingPunct="0">
              <a:spcAft>
                <a:spcPct val="0"/>
              </a:spcAft>
              <a:buSzPct val="75000"/>
              <a:buFont typeface="Courier New" panose="02070309020205020404" pitchFamily="49" charset="0"/>
              <a:buChar char="o"/>
            </a:pPr>
            <a:r>
              <a:rPr lang="en-US" altLang="en-US" sz="2000" dirty="0">
                <a:solidFill>
                  <a:prstClr val="black"/>
                </a:solidFill>
                <a:latin typeface="Arial" panose="020B0604020202020204" pitchFamily="34" charset="0"/>
                <a:ea typeface="Tahoma" panose="020B0604030504040204" pitchFamily="34" charset="0"/>
                <a:cs typeface="Arial" panose="020B0604020202020204" pitchFamily="34" charset="0"/>
              </a:rPr>
              <a:t>Evidence of dependent-abuse offense must accompany the application</a:t>
            </a:r>
          </a:p>
          <a:p>
            <a:pPr marL="692150" lvl="1" indent="-352425" eaLnBrk="0" fontAlgn="base" hangingPunct="0">
              <a:spcAft>
                <a:spcPct val="0"/>
              </a:spcAft>
              <a:buSzPct val="75000"/>
              <a:buFont typeface="Courier New" panose="02070309020205020404" pitchFamily="49" charset="0"/>
              <a:buChar char="o"/>
            </a:pPr>
            <a:r>
              <a:rPr lang="en-US" altLang="en-US" sz="2000" dirty="0" smtClean="0">
                <a:solidFill>
                  <a:prstClr val="black"/>
                </a:solidFill>
                <a:latin typeface="Arial" panose="020B0604020202020204" pitchFamily="34" charset="0"/>
                <a:ea typeface="Tahoma" panose="020B0604030504040204" pitchFamily="34" charset="0"/>
                <a:cs typeface="Arial" panose="020B0604020202020204" pitchFamily="34" charset="0"/>
              </a:rPr>
              <a:t>SM must already </a:t>
            </a:r>
            <a:r>
              <a:rPr lang="en-US" altLang="en-US" sz="2000" dirty="0">
                <a:solidFill>
                  <a:prstClr val="black"/>
                </a:solidFill>
                <a:latin typeface="Arial" panose="020B0604020202020204" pitchFamily="34" charset="0"/>
                <a:ea typeface="Tahoma" panose="020B0604030504040204" pitchFamily="34" charset="0"/>
                <a:cs typeface="Arial" panose="020B0604020202020204" pitchFamily="34" charset="0"/>
              </a:rPr>
              <a:t>be separated at the time of application for waiver</a:t>
            </a:r>
          </a:p>
        </p:txBody>
      </p:sp>
    </p:spTree>
    <p:extLst>
      <p:ext uri="{BB962C8B-B14F-4D97-AF65-F5344CB8AC3E}">
        <p14:creationId xmlns:p14="http://schemas.microsoft.com/office/powerpoint/2010/main" val="22084869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533400" y="304800"/>
            <a:ext cx="8153400" cy="609600"/>
          </a:xfrm>
        </p:spPr>
        <p:txBody>
          <a:bodyPr>
            <a:normAutofit/>
          </a:bodyPr>
          <a:lstStyle/>
          <a:p>
            <a:r>
              <a:rPr lang="en-US" dirty="0">
                <a:latin typeface="Arial" panose="020B0604020202020204" pitchFamily="34" charset="0"/>
                <a:cs typeface="Arial" panose="020B0604020202020204" pitchFamily="34" charset="0"/>
              </a:rPr>
              <a:t>Exceptional Eligibility</a:t>
            </a:r>
            <a:r>
              <a:rPr lang="en-US" dirty="0"/>
              <a:t> </a:t>
            </a:r>
          </a:p>
          <a:p>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p>
        </p:txBody>
      </p:sp>
      <p:sp>
        <p:nvSpPr>
          <p:cNvPr id="3" name="Slide Number Placeholder 2"/>
          <p:cNvSpPr>
            <a:spLocks noGrp="1"/>
          </p:cNvSpPr>
          <p:nvPr>
            <p:ph type="sldNum" sz="quarter" idx="19"/>
          </p:nvPr>
        </p:nvSpPr>
        <p:spPr/>
        <p:txBody>
          <a:bodyPr/>
          <a:lstStyle/>
          <a:p>
            <a:fld id="{5BC166A9-DDD0-49CD-8DB0-614FA4CF797E}" type="slidenum">
              <a:rPr lang="en-US" smtClean="0"/>
              <a:t>21</a:t>
            </a:fld>
            <a:endParaRPr lang="en-US"/>
          </a:p>
        </p:txBody>
      </p:sp>
      <p:sp>
        <p:nvSpPr>
          <p:cNvPr id="5" name="Date Placeholder 4"/>
          <p:cNvSpPr>
            <a:spLocks noGrp="1"/>
          </p:cNvSpPr>
          <p:nvPr>
            <p:ph type="dt" sz="half" idx="10"/>
          </p:nvPr>
        </p:nvSpPr>
        <p:spPr/>
        <p:txBody>
          <a:bodyPr/>
          <a:lstStyle/>
          <a:p>
            <a:fld id="{BC9E966D-0957-4F9E-9444-21825319815D}" type="datetime1">
              <a:rPr lang="en-US" smtClean="0"/>
              <a:pPr/>
              <a:t>6/29/2020</a:t>
            </a:fld>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407" y="6276019"/>
            <a:ext cx="1504193" cy="505781"/>
          </a:xfrm>
          <a:prstGeom prst="rect">
            <a:avLst/>
          </a:prstGeom>
        </p:spPr>
      </p:pic>
      <p:sp>
        <p:nvSpPr>
          <p:cNvPr id="7" name="Rectangle 6"/>
          <p:cNvSpPr/>
          <p:nvPr/>
        </p:nvSpPr>
        <p:spPr>
          <a:xfrm>
            <a:off x="533400" y="1066800"/>
            <a:ext cx="8057393" cy="2646878"/>
          </a:xfrm>
          <a:prstGeom prst="rect">
            <a:avLst/>
          </a:prstGeom>
        </p:spPr>
        <p:txBody>
          <a:bodyPr wrap="square">
            <a:spAutoFit/>
          </a:bodyPr>
          <a:lstStyle/>
          <a:p>
            <a:pPr marL="457200" lvl="0" indent="-457200" eaLnBrk="0" fontAlgn="base" hangingPunct="0">
              <a:spcAft>
                <a:spcPct val="0"/>
              </a:spcAft>
              <a:buFont typeface="Arial" panose="020B0604020202020204" pitchFamily="34" charset="0"/>
              <a:buChar char="•"/>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Examples of </a:t>
            </a: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Documentation</a:t>
            </a:r>
          </a:p>
          <a:p>
            <a:pPr marL="800100" lvl="1" indent="-342900">
              <a:buSzPct val="75000"/>
              <a:buFont typeface="Courier New" panose="02070309020205020404" pitchFamily="49" charset="0"/>
              <a:buChar char="o"/>
            </a:pPr>
            <a:r>
              <a:rPr lang="en-US" altLang="en-US" sz="2000" dirty="0" smtClean="0">
                <a:solidFill>
                  <a:prstClr val="black"/>
                </a:solidFill>
                <a:latin typeface="Arial" panose="020B0604020202020204" pitchFamily="34" charset="0"/>
                <a:ea typeface="Tahoma" panose="020B0604030504040204" pitchFamily="34" charset="0"/>
                <a:cs typeface="Arial" panose="020B0604020202020204" pitchFamily="34" charset="0"/>
              </a:rPr>
              <a:t>Incident Determination Committee (IDC) letters showing met criteria for physical abuse (required)</a:t>
            </a:r>
          </a:p>
          <a:p>
            <a:pPr marL="800100" lvl="1" indent="-342900">
              <a:buSzPct val="75000"/>
              <a:buFont typeface="Courier New" panose="02070309020205020404" pitchFamily="49" charset="0"/>
              <a:buChar char="o"/>
            </a:pPr>
            <a:r>
              <a:rPr lang="en-US" altLang="en-US" sz="2000" dirty="0" smtClean="0">
                <a:solidFill>
                  <a:prstClr val="black"/>
                </a:solidFill>
                <a:latin typeface="Arial" panose="020B0604020202020204" pitchFamily="34" charset="0"/>
                <a:ea typeface="Tahoma" panose="020B0604030504040204" pitchFamily="34" charset="0"/>
                <a:cs typeface="Arial" panose="020B0604020202020204" pitchFamily="34" charset="0"/>
              </a:rPr>
              <a:t>NJP documentation </a:t>
            </a:r>
            <a:r>
              <a:rPr lang="en-US" altLang="en-US" sz="2000" dirty="0">
                <a:solidFill>
                  <a:prstClr val="black"/>
                </a:solidFill>
                <a:latin typeface="Arial" panose="020B0604020202020204" pitchFamily="34" charset="0"/>
                <a:ea typeface="Tahoma" panose="020B0604030504040204" pitchFamily="34" charset="0"/>
                <a:cs typeface="Arial" panose="020B0604020202020204" pitchFamily="34" charset="0"/>
              </a:rPr>
              <a:t>(</a:t>
            </a:r>
            <a:r>
              <a:rPr lang="en-US" altLang="en-US" sz="2000" dirty="0" smtClean="0">
                <a:solidFill>
                  <a:prstClr val="black"/>
                </a:solidFill>
                <a:latin typeface="Arial" panose="020B0604020202020204" pitchFamily="34" charset="0"/>
                <a:ea typeface="Tahoma" panose="020B0604030504040204" pitchFamily="34" charset="0"/>
                <a:cs typeface="Arial" panose="020B0604020202020204" pitchFamily="34" charset="0"/>
              </a:rPr>
              <a:t>Unit Punishment Books</a:t>
            </a:r>
            <a:r>
              <a:rPr lang="en-US" altLang="en-US" sz="2000" dirty="0">
                <a:solidFill>
                  <a:prstClr val="black"/>
                </a:solidFill>
                <a:latin typeface="Arial" panose="020B0604020202020204" pitchFamily="34" charset="0"/>
                <a:ea typeface="Tahoma" panose="020B0604030504040204" pitchFamily="34" charset="0"/>
                <a:cs typeface="Arial" panose="020B0604020202020204" pitchFamily="34" charset="0"/>
              </a:rPr>
              <a:t>)</a:t>
            </a:r>
          </a:p>
          <a:p>
            <a:pPr marL="800100" lvl="1" indent="-342900" eaLnBrk="0" fontAlgn="base" hangingPunct="0">
              <a:spcAft>
                <a:spcPct val="0"/>
              </a:spcAft>
              <a:buSzPct val="75000"/>
              <a:buFont typeface="Courier New" panose="02070309020205020404" pitchFamily="49" charset="0"/>
              <a:buChar char="o"/>
            </a:pPr>
            <a:r>
              <a:rPr lang="en-US" altLang="en-US" sz="2000" dirty="0">
                <a:solidFill>
                  <a:prstClr val="black"/>
                </a:solidFill>
                <a:latin typeface="Arial" panose="020B0604020202020204" pitchFamily="34" charset="0"/>
                <a:ea typeface="Tahoma" panose="020B0604030504040204" pitchFamily="34" charset="0"/>
                <a:cs typeface="Arial" panose="020B0604020202020204" pitchFamily="34" charset="0"/>
              </a:rPr>
              <a:t>SILT package (charge sheets, request letter, endorsements)</a:t>
            </a:r>
          </a:p>
          <a:p>
            <a:pPr marL="800100" lvl="1" indent="-342900" eaLnBrk="0" fontAlgn="base" hangingPunct="0">
              <a:spcAft>
                <a:spcPct val="0"/>
              </a:spcAft>
              <a:buSzPct val="75000"/>
              <a:buFont typeface="Courier New" panose="02070309020205020404" pitchFamily="49" charset="0"/>
              <a:buChar char="o"/>
            </a:pPr>
            <a:r>
              <a:rPr lang="en-US" altLang="en-US" sz="2000" dirty="0">
                <a:solidFill>
                  <a:prstClr val="black"/>
                </a:solidFill>
                <a:latin typeface="Arial" panose="020B0604020202020204" pitchFamily="34" charset="0"/>
                <a:ea typeface="Tahoma" panose="020B0604030504040204" pitchFamily="34" charset="0"/>
                <a:cs typeface="Arial" panose="020B0604020202020204" pitchFamily="34" charset="0"/>
              </a:rPr>
              <a:t>Law enforcement reports including military blotters</a:t>
            </a:r>
          </a:p>
          <a:p>
            <a:pPr marL="800100" lvl="1" indent="-342900" eaLnBrk="0" fontAlgn="base" hangingPunct="0">
              <a:spcAft>
                <a:spcPct val="0"/>
              </a:spcAft>
              <a:buSzPct val="75000"/>
              <a:buFont typeface="Courier New" panose="02070309020205020404" pitchFamily="49" charset="0"/>
              <a:buChar char="o"/>
            </a:pPr>
            <a:r>
              <a:rPr lang="en-US" altLang="en-US" sz="2000" dirty="0">
                <a:solidFill>
                  <a:prstClr val="black"/>
                </a:solidFill>
                <a:latin typeface="Arial" panose="020B0604020202020204" pitchFamily="34" charset="0"/>
                <a:ea typeface="Tahoma" panose="020B0604030504040204" pitchFamily="34" charset="0"/>
                <a:cs typeface="Arial" panose="020B0604020202020204" pitchFamily="34" charset="0"/>
              </a:rPr>
              <a:t>Court documents (ex parte, protective orders)</a:t>
            </a:r>
          </a:p>
          <a:p>
            <a:pPr marL="800100" lvl="1" indent="-342900" eaLnBrk="0" fontAlgn="base" hangingPunct="0">
              <a:spcAft>
                <a:spcPct val="0"/>
              </a:spcAft>
              <a:buSzPct val="75000"/>
              <a:buFont typeface="Courier New" panose="02070309020205020404" pitchFamily="49" charset="0"/>
              <a:buChar char="o"/>
            </a:pPr>
            <a:r>
              <a:rPr lang="en-US" altLang="en-US" sz="2000" dirty="0">
                <a:solidFill>
                  <a:prstClr val="black"/>
                </a:solidFill>
                <a:latin typeface="Arial" panose="020B0604020202020204" pitchFamily="34" charset="0"/>
                <a:ea typeface="Tahoma" panose="020B0604030504040204" pitchFamily="34" charset="0"/>
                <a:cs typeface="Arial" panose="020B0604020202020204" pitchFamily="34" charset="0"/>
              </a:rPr>
              <a:t>FAP assessments</a:t>
            </a:r>
          </a:p>
        </p:txBody>
      </p:sp>
    </p:spTree>
    <p:extLst>
      <p:ext uri="{BB962C8B-B14F-4D97-AF65-F5344CB8AC3E}">
        <p14:creationId xmlns:p14="http://schemas.microsoft.com/office/powerpoint/2010/main" val="6745980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533400" y="304800"/>
            <a:ext cx="8153400" cy="609600"/>
          </a:xfrm>
        </p:spPr>
        <p:txBody>
          <a:bodyPr>
            <a:normAutofit/>
          </a:bodyPr>
          <a:lstStyle/>
          <a:p>
            <a:r>
              <a:rPr lang="en-US" dirty="0">
                <a:latin typeface="Arial" panose="020B0604020202020204" pitchFamily="34" charset="0"/>
                <a:cs typeface="Arial" panose="020B0604020202020204" pitchFamily="34" charset="0"/>
              </a:rPr>
              <a:t>Important Notes</a:t>
            </a:r>
          </a:p>
          <a:p>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p>
        </p:txBody>
      </p:sp>
      <p:sp>
        <p:nvSpPr>
          <p:cNvPr id="3" name="Slide Number Placeholder 2"/>
          <p:cNvSpPr>
            <a:spLocks noGrp="1"/>
          </p:cNvSpPr>
          <p:nvPr>
            <p:ph type="sldNum" sz="quarter" idx="19"/>
          </p:nvPr>
        </p:nvSpPr>
        <p:spPr/>
        <p:txBody>
          <a:bodyPr/>
          <a:lstStyle/>
          <a:p>
            <a:fld id="{5BC166A9-DDD0-49CD-8DB0-614FA4CF797E}" type="slidenum">
              <a:rPr lang="en-US" smtClean="0"/>
              <a:t>22</a:t>
            </a:fld>
            <a:endParaRPr lang="en-US"/>
          </a:p>
        </p:txBody>
      </p:sp>
      <p:sp>
        <p:nvSpPr>
          <p:cNvPr id="5" name="Date Placeholder 4"/>
          <p:cNvSpPr>
            <a:spLocks noGrp="1"/>
          </p:cNvSpPr>
          <p:nvPr>
            <p:ph type="dt" sz="half" idx="10"/>
          </p:nvPr>
        </p:nvSpPr>
        <p:spPr/>
        <p:txBody>
          <a:bodyPr/>
          <a:lstStyle/>
          <a:p>
            <a:fld id="{BC9E966D-0957-4F9E-9444-21825319815D}" type="datetime1">
              <a:rPr lang="en-US" smtClean="0"/>
              <a:pPr/>
              <a:t>6/29/2020</a:t>
            </a:fld>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407" y="6276019"/>
            <a:ext cx="1504193" cy="505781"/>
          </a:xfrm>
          <a:prstGeom prst="rect">
            <a:avLst/>
          </a:prstGeom>
        </p:spPr>
      </p:pic>
      <p:sp>
        <p:nvSpPr>
          <p:cNvPr id="7" name="Rectangle 6"/>
          <p:cNvSpPr/>
          <p:nvPr/>
        </p:nvSpPr>
        <p:spPr>
          <a:xfrm>
            <a:off x="533400" y="1215942"/>
            <a:ext cx="8057393" cy="2646878"/>
          </a:xfrm>
          <a:prstGeom prst="rect">
            <a:avLst/>
          </a:prstGeom>
        </p:spPr>
        <p:txBody>
          <a:bodyPr wrap="square">
            <a:spAutoFit/>
          </a:bodyPr>
          <a:lstStyle/>
          <a:p>
            <a:pPr marL="342900" lvl="0" indent="-342900" eaLnBrk="0" fontAlgn="base" hangingPunct="0">
              <a:spcAft>
                <a:spcPts val="1800"/>
              </a:spcAft>
              <a:buFont typeface="Arial" panose="020B0604020202020204" pitchFamily="34" charset="0"/>
              <a:buChar char="•"/>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DFAS, DEERS, HQMC are not connected</a:t>
            </a:r>
          </a:p>
          <a:p>
            <a:pPr marL="342900" lvl="0" indent="-342900" eaLnBrk="0" fontAlgn="base" hangingPunct="0">
              <a:spcAft>
                <a:spcPts val="1800"/>
              </a:spcAft>
              <a:buFont typeface="Arial" panose="020B0604020202020204" pitchFamily="34" charset="0"/>
              <a:buChar char="•"/>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HQMC must wait for response from DFAS and DEERS</a:t>
            </a:r>
          </a:p>
          <a:p>
            <a:pPr marL="342900" lvl="0" indent="-342900" eaLnBrk="0" fontAlgn="base" hangingPunct="0">
              <a:spcAft>
                <a:spcPct val="0"/>
              </a:spcAft>
              <a:buFont typeface="Arial" panose="020B0604020202020204" pitchFamily="34" charset="0"/>
              <a:buChar char="•"/>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Beneficiary maintains responsibility for </a:t>
            </a: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follow-up </a:t>
            </a: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with DFAS/DEERS</a:t>
            </a:r>
          </a:p>
          <a:p>
            <a:pPr marL="688975" lvl="1" indent="-350838" eaLnBrk="0" fontAlgn="base" hangingPunct="0">
              <a:spcAft>
                <a:spcPct val="0"/>
              </a:spcAft>
              <a:buSzPct val="75000"/>
              <a:buFont typeface="Courier New" panose="02070309020205020404" pitchFamily="49" charset="0"/>
              <a:buChar char="o"/>
            </a:pPr>
            <a:r>
              <a:rPr lang="en-US" altLang="en-US" sz="2000" dirty="0" err="1" smtClean="0">
                <a:solidFill>
                  <a:prstClr val="black"/>
                </a:solidFill>
                <a:latin typeface="Arial" panose="020B0604020202020204" pitchFamily="34" charset="0"/>
                <a:ea typeface="Tahoma" panose="020B0604030504040204" pitchFamily="34" charset="0"/>
                <a:cs typeface="Arial" panose="020B0604020202020204" pitchFamily="34" charset="0"/>
              </a:rPr>
              <a:t>FAP</a:t>
            </a:r>
            <a:r>
              <a:rPr lang="en-US" altLang="en-US" sz="2000" dirty="0" smtClean="0">
                <a:solidFill>
                  <a:prstClr val="black"/>
                </a:solidFill>
                <a:latin typeface="Arial" panose="020B0604020202020204" pitchFamily="34" charset="0"/>
                <a:ea typeface="Tahoma" panose="020B0604030504040204" pitchFamily="34" charset="0"/>
                <a:cs typeface="Arial" panose="020B0604020202020204" pitchFamily="34" charset="0"/>
              </a:rPr>
              <a:t> Advocate </a:t>
            </a:r>
            <a:r>
              <a:rPr lang="en-US" altLang="en-US" sz="2000" dirty="0">
                <a:solidFill>
                  <a:prstClr val="black"/>
                </a:solidFill>
                <a:latin typeface="Arial" panose="020B0604020202020204" pitchFamily="34" charset="0"/>
                <a:ea typeface="Tahoma" panose="020B0604030504040204" pitchFamily="34" charset="0"/>
                <a:cs typeface="Arial" panose="020B0604020202020204" pitchFamily="34" charset="0"/>
              </a:rPr>
              <a:t>can assist</a:t>
            </a:r>
          </a:p>
          <a:p>
            <a:pPr marL="688975" lvl="1" indent="-350838" eaLnBrk="0" fontAlgn="base" hangingPunct="0">
              <a:spcAft>
                <a:spcPct val="0"/>
              </a:spcAft>
              <a:buSzPct val="75000"/>
              <a:buFont typeface="Courier New" panose="02070309020205020404" pitchFamily="49" charset="0"/>
              <a:buChar char="o"/>
            </a:pPr>
            <a:r>
              <a:rPr lang="en-US" altLang="en-US" sz="2000" dirty="0">
                <a:solidFill>
                  <a:prstClr val="black"/>
                </a:solidFill>
                <a:latin typeface="Arial" panose="020B0604020202020204" pitchFamily="34" charset="0"/>
                <a:ea typeface="Tahoma" panose="020B0604030504040204" pitchFamily="34" charset="0"/>
                <a:cs typeface="Arial" panose="020B0604020202020204" pitchFamily="34" charset="0"/>
              </a:rPr>
              <a:t>HQMC can assist</a:t>
            </a:r>
          </a:p>
        </p:txBody>
      </p:sp>
    </p:spTree>
    <p:extLst>
      <p:ext uri="{BB962C8B-B14F-4D97-AF65-F5344CB8AC3E}">
        <p14:creationId xmlns:p14="http://schemas.microsoft.com/office/powerpoint/2010/main" val="35553283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9"/>
          </p:nvPr>
        </p:nvSpPr>
        <p:spPr/>
        <p:txBody>
          <a:bodyPr/>
          <a:lstStyle/>
          <a:p>
            <a:fld id="{5BC166A9-DDD0-49CD-8DB0-614FA4CF797E}" type="slidenum">
              <a:rPr lang="en-US" smtClean="0"/>
              <a:t>23</a:t>
            </a:fld>
            <a:endParaRPr lang="en-US"/>
          </a:p>
        </p:txBody>
      </p:sp>
      <p:sp>
        <p:nvSpPr>
          <p:cNvPr id="5" name="Date Placeholder 4"/>
          <p:cNvSpPr>
            <a:spLocks noGrp="1"/>
          </p:cNvSpPr>
          <p:nvPr>
            <p:ph type="dt" sz="half" idx="10"/>
          </p:nvPr>
        </p:nvSpPr>
        <p:spPr/>
        <p:txBody>
          <a:bodyPr/>
          <a:lstStyle/>
          <a:p>
            <a:fld id="{BC9E966D-0957-4F9E-9444-21825319815D}" type="datetime1">
              <a:rPr lang="en-US" smtClean="0"/>
              <a:pPr/>
              <a:t>6/29/2020</a:t>
            </a:fld>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407" y="6276019"/>
            <a:ext cx="1504193" cy="505781"/>
          </a:xfrm>
          <a:prstGeom prst="rect">
            <a:avLst/>
          </a:prstGeom>
        </p:spPr>
      </p:pic>
      <p:sp>
        <p:nvSpPr>
          <p:cNvPr id="7" name="Rectangle 6"/>
          <p:cNvSpPr/>
          <p:nvPr/>
        </p:nvSpPr>
        <p:spPr>
          <a:xfrm>
            <a:off x="629407" y="1981200"/>
            <a:ext cx="8057393" cy="1015663"/>
          </a:xfrm>
          <a:prstGeom prst="rect">
            <a:avLst/>
          </a:prstGeom>
        </p:spPr>
        <p:txBody>
          <a:bodyPr wrap="square">
            <a:spAutoFit/>
          </a:bodyPr>
          <a:lstStyle/>
          <a:p>
            <a:pPr algn="ctr"/>
            <a:r>
              <a:rPr lang="en-US" altLang="en-US" sz="3200" b="1" dirty="0" smtClean="0">
                <a:solidFill>
                  <a:prstClr val="black"/>
                </a:solidFill>
                <a:latin typeface="Arial" panose="020B0604020202020204" pitchFamily="34" charset="0"/>
                <a:ea typeface="Tahoma" panose="020B0604030504040204" pitchFamily="34" charset="0"/>
                <a:cs typeface="Arial" panose="020B0604020202020204" pitchFamily="34" charset="0"/>
              </a:rPr>
              <a:t>Case Examples: </a:t>
            </a:r>
            <a:br>
              <a:rPr lang="en-US" altLang="en-US" sz="3200" b="1" dirty="0" smtClean="0">
                <a:solidFill>
                  <a:prstClr val="black"/>
                </a:solidFill>
                <a:latin typeface="Arial" panose="020B0604020202020204" pitchFamily="34" charset="0"/>
                <a:ea typeface="Tahoma" panose="020B0604030504040204" pitchFamily="34" charset="0"/>
                <a:cs typeface="Arial" panose="020B0604020202020204" pitchFamily="34" charset="0"/>
              </a:rPr>
            </a:br>
            <a:r>
              <a:rPr lang="en-US" altLang="en-US" sz="2800" b="1" dirty="0" smtClean="0">
                <a:solidFill>
                  <a:prstClr val="black"/>
                </a:solidFill>
                <a:latin typeface="Arial" panose="020B0604020202020204" pitchFamily="34" charset="0"/>
                <a:ea typeface="Tahoma" panose="020B0604030504040204" pitchFamily="34" charset="0"/>
                <a:cs typeface="Arial" panose="020B0604020202020204" pitchFamily="34" charset="0"/>
              </a:rPr>
              <a:t>Who </a:t>
            </a:r>
            <a:r>
              <a:rPr lang="en-US" altLang="en-US" sz="2800" b="1" dirty="0">
                <a:solidFill>
                  <a:prstClr val="black"/>
                </a:solidFill>
                <a:latin typeface="Arial" panose="020B0604020202020204" pitchFamily="34" charset="0"/>
                <a:ea typeface="Tahoma" panose="020B0604030504040204" pitchFamily="34" charset="0"/>
                <a:cs typeface="Arial" panose="020B0604020202020204" pitchFamily="34" charset="0"/>
              </a:rPr>
              <a:t>is Eligible? </a:t>
            </a:r>
            <a:endParaRPr lang="en-US" sz="2800" dirty="0">
              <a:latin typeface="Arial" panose="020B0604020202020204" pitchFamily="34" charset="0"/>
              <a:ea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36793150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533400" y="304800"/>
            <a:ext cx="8153400" cy="609600"/>
          </a:xfrm>
        </p:spPr>
        <p:txBody>
          <a:bodyPr>
            <a:normAutofit/>
          </a:bodyPr>
          <a:lstStyle/>
          <a:p>
            <a:r>
              <a:rPr lang="en-US" dirty="0">
                <a:latin typeface="Arial" panose="020B0604020202020204" pitchFamily="34" charset="0"/>
                <a:cs typeface="Arial" panose="020B0604020202020204" pitchFamily="34" charset="0"/>
              </a:rPr>
              <a:t>Example 1</a:t>
            </a:r>
          </a:p>
          <a:p>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p>
        </p:txBody>
      </p:sp>
      <p:sp>
        <p:nvSpPr>
          <p:cNvPr id="3" name="Slide Number Placeholder 2"/>
          <p:cNvSpPr>
            <a:spLocks noGrp="1"/>
          </p:cNvSpPr>
          <p:nvPr>
            <p:ph type="sldNum" sz="quarter" idx="19"/>
          </p:nvPr>
        </p:nvSpPr>
        <p:spPr/>
        <p:txBody>
          <a:bodyPr/>
          <a:lstStyle/>
          <a:p>
            <a:fld id="{5BC166A9-DDD0-49CD-8DB0-614FA4CF797E}" type="slidenum">
              <a:rPr lang="en-US" smtClean="0"/>
              <a:t>24</a:t>
            </a:fld>
            <a:endParaRPr lang="en-US"/>
          </a:p>
        </p:txBody>
      </p:sp>
      <p:sp>
        <p:nvSpPr>
          <p:cNvPr id="5" name="Date Placeholder 4"/>
          <p:cNvSpPr>
            <a:spLocks noGrp="1"/>
          </p:cNvSpPr>
          <p:nvPr>
            <p:ph type="dt" sz="half" idx="10"/>
          </p:nvPr>
        </p:nvSpPr>
        <p:spPr/>
        <p:txBody>
          <a:bodyPr/>
          <a:lstStyle/>
          <a:p>
            <a:fld id="{BC9E966D-0957-4F9E-9444-21825319815D}" type="datetime1">
              <a:rPr lang="en-US" smtClean="0"/>
              <a:pPr/>
              <a:t>6/29/2020</a:t>
            </a:fld>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407" y="6276019"/>
            <a:ext cx="1504193" cy="505781"/>
          </a:xfrm>
          <a:prstGeom prst="rect">
            <a:avLst/>
          </a:prstGeom>
        </p:spPr>
      </p:pic>
      <p:sp>
        <p:nvSpPr>
          <p:cNvPr id="7" name="Rectangle 6"/>
          <p:cNvSpPr/>
          <p:nvPr/>
        </p:nvSpPr>
        <p:spPr>
          <a:xfrm>
            <a:off x="581403" y="1143000"/>
            <a:ext cx="8057393" cy="3046988"/>
          </a:xfrm>
          <a:prstGeom prst="rect">
            <a:avLst/>
          </a:prstGeom>
        </p:spPr>
        <p:txBody>
          <a:bodyPr wrap="square">
            <a:spAutoFit/>
          </a:bodyPr>
          <a:lstStyle/>
          <a:p>
            <a:pPr lvl="0" eaLnBrk="0" fontAlgn="base" hangingPunct="0">
              <a:spcAft>
                <a:spcPct val="0"/>
              </a:spcAft>
              <a:buNone/>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SSgt Shoebuckle and her spouse are found to have physically abused their 3-year-old child.  As a result, the child is placed into the custody of a legal guardian (maternal grandmother</a:t>
            </a: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  </a:t>
            </a: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SM is separated from active service for abuse against the child.</a:t>
            </a:r>
          </a:p>
          <a:p>
            <a:pPr lvl="0" eaLnBrk="0" fontAlgn="base" hangingPunct="0">
              <a:spcAft>
                <a:spcPct val="0"/>
              </a:spcAft>
            </a:pPr>
            <a:endParaRPr lang="en-US" altLang="en-US" sz="2400" dirty="0">
              <a:solidFill>
                <a:srgbClr val="0070C0"/>
              </a:solidFill>
              <a:latin typeface="Arial" panose="020B0604020202020204" pitchFamily="34" charset="0"/>
              <a:ea typeface="Tahoma" panose="020B0604030504040204" pitchFamily="34" charset="0"/>
              <a:cs typeface="Arial" panose="020B0604020202020204" pitchFamily="34" charset="0"/>
            </a:endParaRPr>
          </a:p>
          <a:p>
            <a:pPr lvl="0" eaLnBrk="0" fontAlgn="base" hangingPunct="0">
              <a:spcAft>
                <a:spcPct val="0"/>
              </a:spcAft>
            </a:pPr>
            <a:r>
              <a:rPr lang="en-US" altLang="en-US" sz="2400" dirty="0">
                <a:solidFill>
                  <a:srgbClr val="0070C0"/>
                </a:solidFill>
                <a:latin typeface="Arial" panose="020B0604020202020204" pitchFamily="34" charset="0"/>
                <a:ea typeface="Tahoma" panose="020B0604030504040204" pitchFamily="34" charset="0"/>
                <a:cs typeface="Arial" panose="020B0604020202020204" pitchFamily="34" charset="0"/>
              </a:rPr>
              <a:t>Is spouse eligible?</a:t>
            </a:r>
          </a:p>
          <a:p>
            <a:pPr lvl="0" eaLnBrk="0" fontAlgn="base" hangingPunct="0">
              <a:spcAft>
                <a:spcPct val="0"/>
              </a:spcAft>
            </a:pPr>
            <a:r>
              <a:rPr lang="en-US" altLang="en-US" sz="2400" dirty="0">
                <a:solidFill>
                  <a:srgbClr val="0070C0"/>
                </a:solidFill>
                <a:latin typeface="Arial" panose="020B0604020202020204" pitchFamily="34" charset="0"/>
                <a:ea typeface="Tahoma" panose="020B0604030504040204" pitchFamily="34" charset="0"/>
                <a:cs typeface="Arial" panose="020B0604020202020204" pitchFamily="34" charset="0"/>
              </a:rPr>
              <a:t>Is child eligible?</a:t>
            </a:r>
          </a:p>
        </p:txBody>
      </p:sp>
    </p:spTree>
    <p:extLst>
      <p:ext uri="{BB962C8B-B14F-4D97-AF65-F5344CB8AC3E}">
        <p14:creationId xmlns:p14="http://schemas.microsoft.com/office/powerpoint/2010/main" val="42750381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533400" y="304800"/>
            <a:ext cx="8153400" cy="609600"/>
          </a:xfrm>
        </p:spPr>
        <p:txBody>
          <a:bodyPr>
            <a:normAutofit/>
          </a:bodyPr>
          <a:lstStyle/>
          <a:p>
            <a:r>
              <a:rPr lang="en-US" dirty="0">
                <a:latin typeface="Arial" panose="020B0604020202020204" pitchFamily="34" charset="0"/>
                <a:cs typeface="Arial" panose="020B0604020202020204" pitchFamily="34" charset="0"/>
              </a:rPr>
              <a:t>Example 2</a:t>
            </a:r>
          </a:p>
          <a:p>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p>
        </p:txBody>
      </p:sp>
      <p:sp>
        <p:nvSpPr>
          <p:cNvPr id="3" name="Slide Number Placeholder 2"/>
          <p:cNvSpPr>
            <a:spLocks noGrp="1"/>
          </p:cNvSpPr>
          <p:nvPr>
            <p:ph type="sldNum" sz="quarter" idx="19"/>
          </p:nvPr>
        </p:nvSpPr>
        <p:spPr/>
        <p:txBody>
          <a:bodyPr/>
          <a:lstStyle/>
          <a:p>
            <a:fld id="{5BC166A9-DDD0-49CD-8DB0-614FA4CF797E}" type="slidenum">
              <a:rPr lang="en-US" smtClean="0"/>
              <a:t>25</a:t>
            </a:fld>
            <a:endParaRPr lang="en-US"/>
          </a:p>
        </p:txBody>
      </p:sp>
      <p:sp>
        <p:nvSpPr>
          <p:cNvPr id="5" name="Date Placeholder 4"/>
          <p:cNvSpPr>
            <a:spLocks noGrp="1"/>
          </p:cNvSpPr>
          <p:nvPr>
            <p:ph type="dt" sz="half" idx="10"/>
          </p:nvPr>
        </p:nvSpPr>
        <p:spPr/>
        <p:txBody>
          <a:bodyPr/>
          <a:lstStyle/>
          <a:p>
            <a:fld id="{BC9E966D-0957-4F9E-9444-21825319815D}" type="datetime1">
              <a:rPr lang="en-US" smtClean="0"/>
              <a:pPr/>
              <a:t>6/29/2020</a:t>
            </a:fld>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407" y="6276019"/>
            <a:ext cx="1504193" cy="505781"/>
          </a:xfrm>
          <a:prstGeom prst="rect">
            <a:avLst/>
          </a:prstGeom>
        </p:spPr>
      </p:pic>
      <p:sp>
        <p:nvSpPr>
          <p:cNvPr id="7" name="Rectangle 6"/>
          <p:cNvSpPr/>
          <p:nvPr/>
        </p:nvSpPr>
        <p:spPr>
          <a:xfrm>
            <a:off x="533400" y="1143000"/>
            <a:ext cx="8057393" cy="3416320"/>
          </a:xfrm>
          <a:prstGeom prst="rect">
            <a:avLst/>
          </a:prstGeom>
        </p:spPr>
        <p:txBody>
          <a:bodyPr wrap="square">
            <a:spAutoFit/>
          </a:bodyPr>
          <a:lstStyle/>
          <a:p>
            <a:pPr lvl="0" eaLnBrk="0" fontAlgn="base" hangingPunct="0">
              <a:spcAft>
                <a:spcPct val="0"/>
              </a:spcAft>
              <a:buNone/>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LCpl Johnson and his spouse have five children (they are all dependents in DEERS).  LCpl Johnson is stationed in CA.  His spouse and children reside in TN.  SM abuses his spouse in TN while on leave, with three of the 5 children present in the home during the incident.  </a:t>
            </a: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He is </a:t>
            </a: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administratively separated for the incident.</a:t>
            </a:r>
          </a:p>
          <a:p>
            <a:pPr lvl="0" eaLnBrk="0" fontAlgn="base" hangingPunct="0">
              <a:spcAft>
                <a:spcPct val="0"/>
              </a:spcAft>
            </a:pPr>
            <a:endPar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endParaRPr>
          </a:p>
          <a:p>
            <a:pPr lvl="0" eaLnBrk="0" fontAlgn="base" hangingPunct="0">
              <a:spcAft>
                <a:spcPct val="0"/>
              </a:spcAft>
            </a:pPr>
            <a:r>
              <a:rPr lang="en-US" altLang="en-US" sz="2400" dirty="0">
                <a:solidFill>
                  <a:srgbClr val="0070C0"/>
                </a:solidFill>
                <a:latin typeface="Arial" panose="020B0604020202020204" pitchFamily="34" charset="0"/>
                <a:cs typeface="Arial" panose="020B0604020202020204" pitchFamily="34" charset="0"/>
              </a:rPr>
              <a:t>Is spouse eligible?</a:t>
            </a:r>
          </a:p>
          <a:p>
            <a:pPr lvl="0" eaLnBrk="0" fontAlgn="base" hangingPunct="0">
              <a:spcAft>
                <a:spcPct val="0"/>
              </a:spcAft>
            </a:pPr>
            <a:r>
              <a:rPr lang="en-US" altLang="en-US" sz="2400" dirty="0">
                <a:solidFill>
                  <a:srgbClr val="0070C0"/>
                </a:solidFill>
                <a:latin typeface="Arial" panose="020B0604020202020204" pitchFamily="34" charset="0"/>
                <a:cs typeface="Arial" panose="020B0604020202020204" pitchFamily="34" charset="0"/>
              </a:rPr>
              <a:t>Are the children eligible?</a:t>
            </a:r>
          </a:p>
        </p:txBody>
      </p:sp>
    </p:spTree>
    <p:extLst>
      <p:ext uri="{BB962C8B-B14F-4D97-AF65-F5344CB8AC3E}">
        <p14:creationId xmlns:p14="http://schemas.microsoft.com/office/powerpoint/2010/main" val="16469377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533400" y="304800"/>
            <a:ext cx="8153400" cy="609600"/>
          </a:xfrm>
        </p:spPr>
        <p:txBody>
          <a:bodyPr>
            <a:normAutofit/>
          </a:bodyPr>
          <a:lstStyle/>
          <a:p>
            <a:r>
              <a:rPr lang="en-US" dirty="0">
                <a:latin typeface="Arial" panose="020B0604020202020204" pitchFamily="34" charset="0"/>
                <a:cs typeface="Arial" panose="020B0604020202020204" pitchFamily="34" charset="0"/>
              </a:rPr>
              <a:t>Example 3</a:t>
            </a:r>
          </a:p>
          <a:p>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p>
        </p:txBody>
      </p:sp>
      <p:sp>
        <p:nvSpPr>
          <p:cNvPr id="3" name="Slide Number Placeholder 2"/>
          <p:cNvSpPr>
            <a:spLocks noGrp="1"/>
          </p:cNvSpPr>
          <p:nvPr>
            <p:ph type="sldNum" sz="quarter" idx="19"/>
          </p:nvPr>
        </p:nvSpPr>
        <p:spPr/>
        <p:txBody>
          <a:bodyPr/>
          <a:lstStyle/>
          <a:p>
            <a:fld id="{5BC166A9-DDD0-49CD-8DB0-614FA4CF797E}" type="slidenum">
              <a:rPr lang="en-US" smtClean="0"/>
              <a:t>26</a:t>
            </a:fld>
            <a:endParaRPr lang="en-US"/>
          </a:p>
        </p:txBody>
      </p:sp>
      <p:sp>
        <p:nvSpPr>
          <p:cNvPr id="5" name="Date Placeholder 4"/>
          <p:cNvSpPr>
            <a:spLocks noGrp="1"/>
          </p:cNvSpPr>
          <p:nvPr>
            <p:ph type="dt" sz="half" idx="10"/>
          </p:nvPr>
        </p:nvSpPr>
        <p:spPr/>
        <p:txBody>
          <a:bodyPr/>
          <a:lstStyle/>
          <a:p>
            <a:fld id="{BC9E966D-0957-4F9E-9444-21825319815D}" type="datetime1">
              <a:rPr lang="en-US" smtClean="0"/>
              <a:pPr/>
              <a:t>6/29/2020</a:t>
            </a:fld>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407" y="6276019"/>
            <a:ext cx="1504193" cy="505781"/>
          </a:xfrm>
          <a:prstGeom prst="rect">
            <a:avLst/>
          </a:prstGeom>
        </p:spPr>
      </p:pic>
      <p:sp>
        <p:nvSpPr>
          <p:cNvPr id="7" name="Rectangle 6"/>
          <p:cNvSpPr/>
          <p:nvPr/>
        </p:nvSpPr>
        <p:spPr>
          <a:xfrm>
            <a:off x="533400" y="1066800"/>
            <a:ext cx="8057393" cy="3046988"/>
          </a:xfrm>
          <a:prstGeom prst="rect">
            <a:avLst/>
          </a:prstGeom>
        </p:spPr>
        <p:txBody>
          <a:bodyPr wrap="square">
            <a:spAutoFit/>
          </a:bodyPr>
          <a:lstStyle/>
          <a:p>
            <a:pPr lvl="0" eaLnBrk="0" fontAlgn="base" hangingPunct="0">
              <a:spcAft>
                <a:spcPct val="0"/>
              </a:spcAft>
              <a:buNone/>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MSgt Leathers is court-martialed for a domestic abuse-related offense against her spouse.  At the time of the incident, the dependent son is 17 years and 11 months old, and was home during the incident.  SM is subsequently convicted and separated. </a:t>
            </a:r>
          </a:p>
          <a:p>
            <a:pPr lvl="0" eaLnBrk="0" fontAlgn="base" hangingPunct="0">
              <a:spcAft>
                <a:spcPct val="0"/>
              </a:spcAft>
            </a:pPr>
            <a:endParaRPr lang="en-US" altLang="en-US" sz="2400" dirty="0">
              <a:solidFill>
                <a:srgbClr val="0070C0"/>
              </a:solidFill>
              <a:latin typeface="Arial" panose="020B0604020202020204" pitchFamily="34" charset="0"/>
              <a:ea typeface="Tahoma" panose="020B0604030504040204" pitchFamily="34" charset="0"/>
              <a:cs typeface="Arial" panose="020B0604020202020204" pitchFamily="34" charset="0"/>
            </a:endParaRPr>
          </a:p>
          <a:p>
            <a:pPr lvl="0" eaLnBrk="0" fontAlgn="base" hangingPunct="0">
              <a:spcAft>
                <a:spcPct val="0"/>
              </a:spcAft>
            </a:pPr>
            <a:r>
              <a:rPr lang="en-US" altLang="en-US" sz="2400" dirty="0">
                <a:solidFill>
                  <a:srgbClr val="0070C0"/>
                </a:solidFill>
                <a:latin typeface="Arial" panose="020B0604020202020204" pitchFamily="34" charset="0"/>
                <a:ea typeface="Tahoma" panose="020B0604030504040204" pitchFamily="34" charset="0"/>
                <a:cs typeface="Arial" panose="020B0604020202020204" pitchFamily="34" charset="0"/>
              </a:rPr>
              <a:t>Is spouse eligible?</a:t>
            </a:r>
          </a:p>
          <a:p>
            <a:pPr lvl="0" eaLnBrk="0" fontAlgn="base" hangingPunct="0">
              <a:spcAft>
                <a:spcPct val="0"/>
              </a:spcAft>
            </a:pPr>
            <a:r>
              <a:rPr lang="en-US" altLang="en-US" sz="2400" dirty="0">
                <a:solidFill>
                  <a:srgbClr val="0070C0"/>
                </a:solidFill>
                <a:latin typeface="Arial" panose="020B0604020202020204" pitchFamily="34" charset="0"/>
                <a:ea typeface="Tahoma" panose="020B0604030504040204" pitchFamily="34" charset="0"/>
                <a:cs typeface="Arial" panose="020B0604020202020204" pitchFamily="34" charset="0"/>
              </a:rPr>
              <a:t>Is child eligible?</a:t>
            </a:r>
          </a:p>
        </p:txBody>
      </p:sp>
    </p:spTree>
    <p:extLst>
      <p:ext uri="{BB962C8B-B14F-4D97-AF65-F5344CB8AC3E}">
        <p14:creationId xmlns:p14="http://schemas.microsoft.com/office/powerpoint/2010/main" val="34553183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533400" y="304800"/>
            <a:ext cx="8153400" cy="609600"/>
          </a:xfrm>
        </p:spPr>
        <p:txBody>
          <a:bodyPr>
            <a:normAutofit/>
          </a:bodyPr>
          <a:lstStyle/>
          <a:p>
            <a:r>
              <a:rPr lang="en-US" dirty="0">
                <a:latin typeface="Arial" panose="020B0604020202020204" pitchFamily="34" charset="0"/>
                <a:cs typeface="Arial" panose="020B0604020202020204" pitchFamily="34" charset="0"/>
              </a:rPr>
              <a:t>Example 4</a:t>
            </a:r>
          </a:p>
          <a:p>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p>
        </p:txBody>
      </p:sp>
      <p:sp>
        <p:nvSpPr>
          <p:cNvPr id="3" name="Slide Number Placeholder 2"/>
          <p:cNvSpPr>
            <a:spLocks noGrp="1"/>
          </p:cNvSpPr>
          <p:nvPr>
            <p:ph type="sldNum" sz="quarter" idx="19"/>
          </p:nvPr>
        </p:nvSpPr>
        <p:spPr/>
        <p:txBody>
          <a:bodyPr/>
          <a:lstStyle/>
          <a:p>
            <a:fld id="{5BC166A9-DDD0-49CD-8DB0-614FA4CF797E}" type="slidenum">
              <a:rPr lang="en-US" smtClean="0"/>
              <a:t>27</a:t>
            </a:fld>
            <a:endParaRPr lang="en-US"/>
          </a:p>
        </p:txBody>
      </p:sp>
      <p:sp>
        <p:nvSpPr>
          <p:cNvPr id="5" name="Date Placeholder 4"/>
          <p:cNvSpPr>
            <a:spLocks noGrp="1"/>
          </p:cNvSpPr>
          <p:nvPr>
            <p:ph type="dt" sz="half" idx="10"/>
          </p:nvPr>
        </p:nvSpPr>
        <p:spPr/>
        <p:txBody>
          <a:bodyPr/>
          <a:lstStyle/>
          <a:p>
            <a:fld id="{BC9E966D-0957-4F9E-9444-21825319815D}" type="datetime1">
              <a:rPr lang="en-US" smtClean="0"/>
              <a:pPr/>
              <a:t>6/29/2020</a:t>
            </a:fld>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407" y="6276019"/>
            <a:ext cx="1504193" cy="505781"/>
          </a:xfrm>
          <a:prstGeom prst="rect">
            <a:avLst/>
          </a:prstGeom>
        </p:spPr>
      </p:pic>
      <p:sp>
        <p:nvSpPr>
          <p:cNvPr id="7" name="Rectangle 6"/>
          <p:cNvSpPr/>
          <p:nvPr/>
        </p:nvSpPr>
        <p:spPr>
          <a:xfrm>
            <a:off x="510988" y="990600"/>
            <a:ext cx="8057393" cy="3416320"/>
          </a:xfrm>
          <a:prstGeom prst="rect">
            <a:avLst/>
          </a:prstGeom>
        </p:spPr>
        <p:txBody>
          <a:bodyPr wrap="square">
            <a:spAutoFit/>
          </a:bodyPr>
          <a:lstStyle/>
          <a:p>
            <a:pPr lvl="0" eaLnBrk="0" fontAlgn="base" hangingPunct="0">
              <a:spcAft>
                <a:spcPct val="0"/>
              </a:spcAft>
              <a:buNone/>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Sgt Greenleaf is arrested for home invasion, sexual </a:t>
            </a: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assault, </a:t>
            </a: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and murder after breaking into his girlfriend’s apartment one evening.  Their 6-month-old child lay asleep in his crib next to the bed as SM committed the above acts.  Command administratively </a:t>
            </a: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separates </a:t>
            </a: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him.  He is later convicted and sentenced to life in prison in the civilian judicial system.  </a:t>
            </a:r>
          </a:p>
          <a:p>
            <a:pPr marL="342900" lvl="0" indent="-342900" eaLnBrk="0" fontAlgn="base" hangingPunct="0">
              <a:spcAft>
                <a:spcPct val="0"/>
              </a:spcAft>
              <a:buFont typeface="Arial" panose="020B0604020202020204" pitchFamily="34" charset="0"/>
              <a:buChar char="•"/>
            </a:pPr>
            <a:endParaRPr lang="en-US" altLang="en-US" sz="2400" dirty="0">
              <a:solidFill>
                <a:srgbClr val="0070C0"/>
              </a:solidFill>
              <a:latin typeface="Arial" panose="020B0604020202020204" pitchFamily="34" charset="0"/>
              <a:ea typeface="Tahoma" panose="020B0604030504040204" pitchFamily="34" charset="0"/>
              <a:cs typeface="Arial" panose="020B0604020202020204" pitchFamily="34" charset="0"/>
            </a:endParaRPr>
          </a:p>
          <a:p>
            <a:pPr lvl="0" eaLnBrk="0" fontAlgn="base" hangingPunct="0">
              <a:spcAft>
                <a:spcPct val="0"/>
              </a:spcAft>
            </a:pPr>
            <a:r>
              <a:rPr lang="en-US" altLang="en-US" sz="2400" dirty="0">
                <a:solidFill>
                  <a:srgbClr val="0070C0"/>
                </a:solidFill>
                <a:latin typeface="Arial" panose="020B0604020202020204" pitchFamily="34" charset="0"/>
                <a:ea typeface="Tahoma" panose="020B0604030504040204" pitchFamily="34" charset="0"/>
                <a:cs typeface="Arial" panose="020B0604020202020204" pitchFamily="34" charset="0"/>
              </a:rPr>
              <a:t>Is child eligible?</a:t>
            </a:r>
          </a:p>
        </p:txBody>
      </p:sp>
    </p:spTree>
    <p:extLst>
      <p:ext uri="{BB962C8B-B14F-4D97-AF65-F5344CB8AC3E}">
        <p14:creationId xmlns:p14="http://schemas.microsoft.com/office/powerpoint/2010/main" val="362176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533400" y="1219200"/>
            <a:ext cx="8153400" cy="609600"/>
          </a:xfrm>
        </p:spPr>
        <p:txBody>
          <a:bodyPr>
            <a:normAutofit/>
          </a:bodyPr>
          <a:lstStyle/>
          <a:p>
            <a:pPr algn="ctr"/>
            <a:r>
              <a:rPr lang="en-US" dirty="0">
                <a:latin typeface="Arial" panose="020B0604020202020204" pitchFamily="34" charset="0"/>
                <a:cs typeface="Arial" panose="020B0604020202020204" pitchFamily="34" charset="0"/>
              </a:rPr>
              <a:t>HQMC Point of Contact </a:t>
            </a:r>
          </a:p>
          <a:p>
            <a:pPr algn="ctr"/>
            <a:endParaRPr lang="en-US" dirty="0" smtClean="0">
              <a:latin typeface="Arial" panose="020B0604020202020204" pitchFamily="34" charset="0"/>
              <a:cs typeface="Arial" panose="020B0604020202020204" pitchFamily="34" charset="0"/>
            </a:endParaRPr>
          </a:p>
          <a:p>
            <a:pPr algn="ctr"/>
            <a:endParaRPr lang="en-US" dirty="0">
              <a:latin typeface="Arial" panose="020B0604020202020204" pitchFamily="34" charset="0"/>
              <a:cs typeface="Arial" panose="020B0604020202020204" pitchFamily="34" charset="0"/>
            </a:endParaRPr>
          </a:p>
          <a:p>
            <a:pPr algn="ctr"/>
            <a:endParaRPr lang="en-US" dirty="0"/>
          </a:p>
        </p:txBody>
      </p:sp>
      <p:sp>
        <p:nvSpPr>
          <p:cNvPr id="3" name="Slide Number Placeholder 2"/>
          <p:cNvSpPr>
            <a:spLocks noGrp="1"/>
          </p:cNvSpPr>
          <p:nvPr>
            <p:ph type="sldNum" sz="quarter" idx="19"/>
          </p:nvPr>
        </p:nvSpPr>
        <p:spPr/>
        <p:txBody>
          <a:bodyPr/>
          <a:lstStyle/>
          <a:p>
            <a:fld id="{5BC166A9-DDD0-49CD-8DB0-614FA4CF797E}" type="slidenum">
              <a:rPr lang="en-US" smtClean="0"/>
              <a:t>28</a:t>
            </a:fld>
            <a:endParaRPr lang="en-US"/>
          </a:p>
        </p:txBody>
      </p:sp>
      <p:sp>
        <p:nvSpPr>
          <p:cNvPr id="5" name="Date Placeholder 4"/>
          <p:cNvSpPr>
            <a:spLocks noGrp="1"/>
          </p:cNvSpPr>
          <p:nvPr>
            <p:ph type="dt" sz="half" idx="10"/>
          </p:nvPr>
        </p:nvSpPr>
        <p:spPr/>
        <p:txBody>
          <a:bodyPr/>
          <a:lstStyle/>
          <a:p>
            <a:fld id="{BC9E966D-0957-4F9E-9444-21825319815D}" type="datetime1">
              <a:rPr lang="en-US" smtClean="0"/>
              <a:pPr/>
              <a:t>6/29/2020</a:t>
            </a:fld>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407" y="6276019"/>
            <a:ext cx="1504193" cy="505781"/>
          </a:xfrm>
          <a:prstGeom prst="rect">
            <a:avLst/>
          </a:prstGeom>
        </p:spPr>
      </p:pic>
      <p:sp>
        <p:nvSpPr>
          <p:cNvPr id="7" name="Rectangle 6"/>
          <p:cNvSpPr/>
          <p:nvPr/>
        </p:nvSpPr>
        <p:spPr>
          <a:xfrm>
            <a:off x="457200" y="1985040"/>
            <a:ext cx="8057393" cy="1015663"/>
          </a:xfrm>
          <a:prstGeom prst="rect">
            <a:avLst/>
          </a:prstGeom>
        </p:spPr>
        <p:txBody>
          <a:bodyPr wrap="square">
            <a:spAutoFit/>
          </a:bodyPr>
          <a:lstStyle/>
          <a:p>
            <a:pPr algn="ctr"/>
            <a:r>
              <a:rPr lang="en-US" sz="2000" dirty="0">
                <a:solidFill>
                  <a:srgbClr val="000000"/>
                </a:solidFill>
                <a:latin typeface="Arial" panose="020B0604020202020204" pitchFamily="34" charset="0"/>
                <a:cs typeface="Arial" panose="020B0604020202020204" pitchFamily="34" charset="0"/>
              </a:rPr>
              <a:t>Fe Villegas, MSW, LCSW </a:t>
            </a:r>
          </a:p>
          <a:p>
            <a:pPr algn="ctr"/>
            <a:r>
              <a:rPr lang="en-US" sz="2000" dirty="0">
                <a:solidFill>
                  <a:srgbClr val="000000"/>
                </a:solidFill>
                <a:latin typeface="Arial" panose="020B0604020202020204" pitchFamily="34" charset="0"/>
                <a:cs typeface="Arial" panose="020B0604020202020204" pitchFamily="34" charset="0"/>
              </a:rPr>
              <a:t>Victim Advocate Specialist </a:t>
            </a:r>
          </a:p>
          <a:p>
            <a:pPr algn="ctr"/>
            <a:r>
              <a:rPr lang="en-US" sz="2000" dirty="0" smtClean="0">
                <a:solidFill>
                  <a:srgbClr val="000000"/>
                </a:solidFill>
                <a:latin typeface="Arial" panose="020B0604020202020204" pitchFamily="34" charset="0"/>
                <a:cs typeface="Arial" panose="020B0604020202020204" pitchFamily="34" charset="0"/>
              </a:rPr>
              <a:t>FAP Headquarters</a:t>
            </a:r>
            <a:endParaRPr lang="en-US" sz="20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86969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533399" y="304800"/>
            <a:ext cx="8153401" cy="762000"/>
          </a:xfrm>
        </p:spPr>
        <p:txBody>
          <a:bodyPr>
            <a:noAutofit/>
          </a:bodyPr>
          <a:lstStyle/>
          <a:p>
            <a:r>
              <a:rPr lang="en-US" dirty="0">
                <a:latin typeface="Arial" panose="020B0604020202020204" pitchFamily="34" charset="0"/>
                <a:cs typeface="Arial" panose="020B0604020202020204" pitchFamily="34" charset="0"/>
              </a:rPr>
              <a:t>Transitional Compensation for </a:t>
            </a:r>
            <a:r>
              <a:rPr lang="en-US" dirty="0" smtClean="0">
                <a:latin typeface="Arial" panose="020B0604020202020204" pitchFamily="34" charset="0"/>
                <a:cs typeface="Arial" panose="020B0604020202020204" pitchFamily="34" charset="0"/>
              </a:rPr>
              <a:t>Abused </a:t>
            </a:r>
            <a:r>
              <a:rPr lang="en-US" dirty="0">
                <a:latin typeface="Arial" panose="020B0604020202020204" pitchFamily="34" charset="0"/>
                <a:cs typeface="Arial" panose="020B0604020202020204" pitchFamily="34" charset="0"/>
              </a:rPr>
              <a:t>Family Members </a:t>
            </a:r>
            <a:r>
              <a:rPr lang="en-US" dirty="0" smtClean="0">
                <a:latin typeface="Arial" panose="020B0604020202020204" pitchFamily="34" charset="0"/>
                <a:cs typeface="Arial" panose="020B0604020202020204" pitchFamily="34" charset="0"/>
              </a:rPr>
              <a:t>Policy (TCAFM)</a:t>
            </a:r>
            <a:endParaRPr lang="en-US" dirty="0">
              <a:latin typeface="Arial" panose="020B0604020202020204" pitchFamily="34" charset="0"/>
              <a:cs typeface="Arial" panose="020B0604020202020204" pitchFamily="34" charset="0"/>
            </a:endParaRPr>
          </a:p>
          <a:p>
            <a:endParaRPr lang="en-US" dirty="0"/>
          </a:p>
        </p:txBody>
      </p:sp>
      <p:sp>
        <p:nvSpPr>
          <p:cNvPr id="3" name="Slide Number Placeholder 2"/>
          <p:cNvSpPr>
            <a:spLocks noGrp="1"/>
          </p:cNvSpPr>
          <p:nvPr>
            <p:ph type="sldNum" sz="quarter" idx="19"/>
          </p:nvPr>
        </p:nvSpPr>
        <p:spPr/>
        <p:txBody>
          <a:bodyPr/>
          <a:lstStyle/>
          <a:p>
            <a:fld id="{5BC166A9-DDD0-49CD-8DB0-614FA4CF797E}" type="slidenum">
              <a:rPr lang="en-US" smtClean="0"/>
              <a:t>3</a:t>
            </a:fld>
            <a:endParaRPr lang="en-US"/>
          </a:p>
        </p:txBody>
      </p:sp>
      <p:sp>
        <p:nvSpPr>
          <p:cNvPr id="5" name="Date Placeholder 4"/>
          <p:cNvSpPr>
            <a:spLocks noGrp="1"/>
          </p:cNvSpPr>
          <p:nvPr>
            <p:ph type="dt" sz="half" idx="10"/>
          </p:nvPr>
        </p:nvSpPr>
        <p:spPr/>
        <p:txBody>
          <a:bodyPr/>
          <a:lstStyle/>
          <a:p>
            <a:fld id="{BC9E966D-0957-4F9E-9444-21825319815D}" type="datetime1">
              <a:rPr lang="en-US" smtClean="0"/>
              <a:pPr/>
              <a:t>6/29/2020</a:t>
            </a:fld>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407" y="6276019"/>
            <a:ext cx="1504193" cy="505781"/>
          </a:xfrm>
          <a:prstGeom prst="rect">
            <a:avLst/>
          </a:prstGeom>
        </p:spPr>
      </p:pic>
      <p:sp>
        <p:nvSpPr>
          <p:cNvPr id="7" name="Rectangle 6"/>
          <p:cNvSpPr/>
          <p:nvPr/>
        </p:nvSpPr>
        <p:spPr>
          <a:xfrm>
            <a:off x="571404" y="1447800"/>
            <a:ext cx="6228593" cy="3046988"/>
          </a:xfrm>
          <a:prstGeom prst="rect">
            <a:avLst/>
          </a:prstGeom>
        </p:spPr>
        <p:txBody>
          <a:bodyPr wrap="square">
            <a:spAutoFit/>
          </a:bodyPr>
          <a:lstStyle/>
          <a:p>
            <a:pPr marL="342900" indent="-342900">
              <a:buFont typeface="Arial" panose="020B0604020202020204" pitchFamily="34" charset="0"/>
              <a:buChar char="•"/>
              <a:defRPr/>
            </a:pPr>
            <a:r>
              <a:rPr lang="en-US" sz="2400" dirty="0">
                <a:latin typeface="Arial" panose="020B0604020202020204" pitchFamily="34" charset="0"/>
                <a:ea typeface="Tahoma" panose="020B0604030504040204" pitchFamily="34" charset="0"/>
                <a:cs typeface="Arial" panose="020B0604020202020204" pitchFamily="34" charset="0"/>
              </a:rPr>
              <a:t>Federal </a:t>
            </a:r>
            <a:r>
              <a:rPr lang="en-US" sz="2400" dirty="0" smtClean="0">
                <a:latin typeface="Arial" panose="020B0604020202020204" pitchFamily="34" charset="0"/>
                <a:ea typeface="Tahoma" panose="020B0604030504040204" pitchFamily="34" charset="0"/>
                <a:cs typeface="Arial" panose="020B0604020202020204" pitchFamily="34" charset="0"/>
              </a:rPr>
              <a:t>law </a:t>
            </a:r>
            <a:r>
              <a:rPr lang="en-US" sz="2400" dirty="0">
                <a:latin typeface="Arial" panose="020B0604020202020204" pitchFamily="34" charset="0"/>
                <a:ea typeface="Tahoma" panose="020B0604030504040204" pitchFamily="34" charset="0"/>
                <a:cs typeface="Arial" panose="020B0604020202020204" pitchFamily="34" charset="0"/>
              </a:rPr>
              <a:t>per 10 </a:t>
            </a:r>
            <a:r>
              <a:rPr lang="en-US" sz="2400" dirty="0" smtClean="0">
                <a:latin typeface="Arial" panose="020B0604020202020204" pitchFamily="34" charset="0"/>
                <a:ea typeface="Tahoma" panose="020B0604030504040204" pitchFamily="34" charset="0"/>
                <a:cs typeface="Arial" panose="020B0604020202020204" pitchFamily="34" charset="0"/>
              </a:rPr>
              <a:t>U.S.C. </a:t>
            </a:r>
            <a:r>
              <a:rPr lang="en-US" sz="2400" dirty="0">
                <a:latin typeface="Arial" panose="020B0604020202020204" pitchFamily="34" charset="0"/>
                <a:ea typeface="Tahoma" panose="020B0604030504040204" pitchFamily="34" charset="0"/>
                <a:cs typeface="Arial" panose="020B0604020202020204" pitchFamily="34" charset="0"/>
              </a:rPr>
              <a:t>1059</a:t>
            </a:r>
          </a:p>
          <a:p>
            <a:pPr marL="342900" indent="-342900">
              <a:buFont typeface="Arial" panose="020B0604020202020204" pitchFamily="34" charset="0"/>
              <a:buChar char="•"/>
              <a:defRPr/>
            </a:pPr>
            <a:endParaRPr lang="en-US" sz="2400" dirty="0">
              <a:latin typeface="Arial" panose="020B0604020202020204" pitchFamily="34" charset="0"/>
              <a:ea typeface="Tahoma" panose="020B0604030504040204" pitchFamily="34" charset="0"/>
              <a:cs typeface="Arial" panose="020B0604020202020204" pitchFamily="34" charset="0"/>
            </a:endParaRPr>
          </a:p>
          <a:p>
            <a:pPr marL="342900" indent="-342900">
              <a:buFont typeface="Arial" panose="020B0604020202020204" pitchFamily="34" charset="0"/>
              <a:buChar char="•"/>
              <a:defRPr/>
            </a:pPr>
            <a:r>
              <a:rPr lang="en-US" sz="2400" dirty="0">
                <a:latin typeface="Arial" panose="020B0604020202020204" pitchFamily="34" charset="0"/>
                <a:ea typeface="Tahoma" panose="020B0604030504040204" pitchFamily="34" charset="0"/>
                <a:cs typeface="Arial" panose="020B0604020202020204" pitchFamily="34" charset="0"/>
              </a:rPr>
              <a:t>Mandated program per </a:t>
            </a:r>
            <a:r>
              <a:rPr lang="en-US" sz="2400" dirty="0" err="1">
                <a:latin typeface="Arial" panose="020B0604020202020204" pitchFamily="34" charset="0"/>
                <a:ea typeface="Tahoma" panose="020B0604030504040204" pitchFamily="34" charset="0"/>
                <a:cs typeface="Arial" panose="020B0604020202020204" pitchFamily="34" charset="0"/>
              </a:rPr>
              <a:t>DoDI</a:t>
            </a:r>
            <a:r>
              <a:rPr lang="en-US" sz="2400" dirty="0">
                <a:latin typeface="Arial" panose="020B0604020202020204" pitchFamily="34" charset="0"/>
                <a:ea typeface="Tahoma" panose="020B0604030504040204" pitchFamily="34" charset="0"/>
                <a:cs typeface="Arial" panose="020B0604020202020204" pitchFamily="34" charset="0"/>
              </a:rPr>
              <a:t> 1342.24, </a:t>
            </a:r>
          </a:p>
          <a:p>
            <a:pPr>
              <a:defRPr/>
            </a:pPr>
            <a:r>
              <a:rPr lang="en-US" sz="2400" dirty="0">
                <a:latin typeface="Arial" panose="020B0604020202020204" pitchFamily="34" charset="0"/>
                <a:ea typeface="Tahoma" panose="020B0604030504040204" pitchFamily="34" charset="0"/>
                <a:cs typeface="Arial" panose="020B0604020202020204" pitchFamily="34" charset="0"/>
              </a:rPr>
              <a:t>    23 May </a:t>
            </a:r>
            <a:r>
              <a:rPr lang="en-US" sz="2400" dirty="0" smtClean="0">
                <a:latin typeface="Arial" panose="020B0604020202020204" pitchFamily="34" charset="0"/>
                <a:ea typeface="Tahoma" panose="020B0604030504040204" pitchFamily="34" charset="0"/>
                <a:cs typeface="Arial" panose="020B0604020202020204" pitchFamily="34" charset="0"/>
              </a:rPr>
              <a:t>1995, </a:t>
            </a:r>
            <a:r>
              <a:rPr lang="en-US" sz="2400" dirty="0" smtClean="0">
                <a:solidFill>
                  <a:srgbClr val="FF0000"/>
                </a:solidFill>
                <a:latin typeface="Arial" panose="020B0604020202020204" pitchFamily="34" charset="0"/>
                <a:ea typeface="Tahoma" panose="020B0604030504040204" pitchFamily="34" charset="0"/>
                <a:cs typeface="Arial" panose="020B0604020202020204" pitchFamily="34" charset="0"/>
              </a:rPr>
              <a:t>updated September 23, 2019</a:t>
            </a:r>
            <a:endParaRPr lang="en-US" sz="2400" dirty="0">
              <a:latin typeface="Arial" panose="020B0604020202020204" pitchFamily="34" charset="0"/>
              <a:ea typeface="Tahoma" panose="020B0604030504040204" pitchFamily="34" charset="0"/>
              <a:cs typeface="Arial" panose="020B0604020202020204" pitchFamily="34" charset="0"/>
            </a:endParaRPr>
          </a:p>
          <a:p>
            <a:pPr>
              <a:defRPr/>
            </a:pPr>
            <a:endParaRPr lang="en-US" sz="2400" dirty="0">
              <a:latin typeface="Arial" panose="020B0604020202020204" pitchFamily="34" charset="0"/>
              <a:ea typeface="Tahoma" panose="020B0604030504040204" pitchFamily="34" charset="0"/>
              <a:cs typeface="Arial" panose="020B0604020202020204" pitchFamily="34" charset="0"/>
            </a:endParaRPr>
          </a:p>
          <a:p>
            <a:pPr marL="342900" indent="-342900">
              <a:buFont typeface="Arial" panose="020B0604020202020204" pitchFamily="34" charset="0"/>
              <a:buChar char="•"/>
              <a:defRPr/>
            </a:pPr>
            <a:r>
              <a:rPr lang="en-US" sz="2400" dirty="0">
                <a:latin typeface="Arial" panose="020B0604020202020204" pitchFamily="34" charset="0"/>
                <a:ea typeface="Tahoma" panose="020B0604030504040204" pitchFamily="34" charset="0"/>
                <a:cs typeface="Arial" panose="020B0604020202020204" pitchFamily="34" charset="0"/>
              </a:rPr>
              <a:t>DoD Financial Management Regulation</a:t>
            </a:r>
          </a:p>
          <a:p>
            <a:pPr>
              <a:defRPr/>
            </a:pPr>
            <a:r>
              <a:rPr lang="en-US" sz="2400" dirty="0">
                <a:latin typeface="Arial" panose="020B0604020202020204" pitchFamily="34" charset="0"/>
                <a:ea typeface="Tahoma" panose="020B0604030504040204" pitchFamily="34" charset="0"/>
                <a:cs typeface="Arial" panose="020B0604020202020204" pitchFamily="34" charset="0"/>
              </a:rPr>
              <a:t>    Vol 7B Chapter </a:t>
            </a:r>
            <a:r>
              <a:rPr lang="en-US" sz="2400" dirty="0" smtClean="0">
                <a:latin typeface="Arial" panose="020B0604020202020204" pitchFamily="34" charset="0"/>
                <a:ea typeface="Tahoma" panose="020B0604030504040204" pitchFamily="34" charset="0"/>
                <a:cs typeface="Arial" panose="020B0604020202020204" pitchFamily="34" charset="0"/>
              </a:rPr>
              <a:t>60</a:t>
            </a:r>
            <a:endParaRPr lang="en-US" sz="2400" dirty="0">
              <a:latin typeface="Arial" panose="020B0604020202020204" pitchFamily="34" charset="0"/>
              <a:ea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33451007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r>
              <a:rPr lang="en-US" dirty="0" smtClean="0">
                <a:latin typeface="Arial" panose="020B0604020202020204" pitchFamily="34" charset="0"/>
                <a:cs typeface="Arial" panose="020B0604020202020204" pitchFamily="34" charset="0"/>
              </a:rPr>
              <a:t>Purpose</a:t>
            </a:r>
            <a:endParaRPr lang="en-US" dirty="0">
              <a:latin typeface="Arial" panose="020B0604020202020204" pitchFamily="34" charset="0"/>
              <a:cs typeface="Arial" panose="020B0604020202020204" pitchFamily="34" charset="0"/>
            </a:endParaRPr>
          </a:p>
          <a:p>
            <a:endParaRPr lang="en-US" dirty="0"/>
          </a:p>
        </p:txBody>
      </p:sp>
      <p:sp>
        <p:nvSpPr>
          <p:cNvPr id="3" name="Slide Number Placeholder 2"/>
          <p:cNvSpPr>
            <a:spLocks noGrp="1"/>
          </p:cNvSpPr>
          <p:nvPr>
            <p:ph type="sldNum" sz="quarter" idx="19"/>
          </p:nvPr>
        </p:nvSpPr>
        <p:spPr/>
        <p:txBody>
          <a:bodyPr/>
          <a:lstStyle/>
          <a:p>
            <a:fld id="{5BC166A9-DDD0-49CD-8DB0-614FA4CF797E}" type="slidenum">
              <a:rPr lang="en-US" smtClean="0"/>
              <a:t>4</a:t>
            </a:fld>
            <a:endParaRPr lang="en-US"/>
          </a:p>
        </p:txBody>
      </p:sp>
      <p:sp>
        <p:nvSpPr>
          <p:cNvPr id="5" name="Date Placeholder 4"/>
          <p:cNvSpPr>
            <a:spLocks noGrp="1"/>
          </p:cNvSpPr>
          <p:nvPr>
            <p:ph type="dt" sz="half" idx="10"/>
          </p:nvPr>
        </p:nvSpPr>
        <p:spPr/>
        <p:txBody>
          <a:bodyPr/>
          <a:lstStyle/>
          <a:p>
            <a:fld id="{BC9E966D-0957-4F9E-9444-21825319815D}" type="datetime1">
              <a:rPr lang="en-US" smtClean="0"/>
              <a:pPr/>
              <a:t>6/29/2020</a:t>
            </a:fld>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407" y="6276019"/>
            <a:ext cx="1504193" cy="505781"/>
          </a:xfrm>
          <a:prstGeom prst="rect">
            <a:avLst/>
          </a:prstGeom>
        </p:spPr>
      </p:pic>
      <p:sp>
        <p:nvSpPr>
          <p:cNvPr id="7" name="Rectangle 6"/>
          <p:cNvSpPr/>
          <p:nvPr/>
        </p:nvSpPr>
        <p:spPr>
          <a:xfrm>
            <a:off x="550460" y="943970"/>
            <a:ext cx="8057393" cy="2908489"/>
          </a:xfrm>
          <a:prstGeom prst="rect">
            <a:avLst/>
          </a:prstGeom>
        </p:spPr>
        <p:txBody>
          <a:bodyPr wrap="square">
            <a:spAutoFit/>
          </a:bodyPr>
          <a:lstStyle/>
          <a:p>
            <a:pPr marL="342900" indent="-342900">
              <a:buFont typeface="Arial" panose="020B0604020202020204" pitchFamily="34" charset="0"/>
              <a:buChar char="•"/>
            </a:pPr>
            <a:r>
              <a:rPr lang="en-US" altLang="en-US" sz="2400" dirty="0">
                <a:latin typeface="Arial" panose="020B0604020202020204" pitchFamily="34" charset="0"/>
                <a:ea typeface="Tahoma" panose="020B0604030504040204" pitchFamily="34" charset="0"/>
                <a:cs typeface="Arial" panose="020B0604020202020204" pitchFamily="34" charset="0"/>
              </a:rPr>
              <a:t>To provide temporary financial assistance to eligible   </a:t>
            </a:r>
          </a:p>
          <a:p>
            <a:r>
              <a:rPr lang="en-US" altLang="en-US" sz="2400" dirty="0">
                <a:latin typeface="Arial" panose="020B0604020202020204" pitchFamily="34" charset="0"/>
                <a:ea typeface="Tahoma" panose="020B0604030504040204" pitchFamily="34" charset="0"/>
                <a:cs typeface="Arial" panose="020B0604020202020204" pitchFamily="34" charset="0"/>
              </a:rPr>
              <a:t>     family members and, when applicable, </a:t>
            </a:r>
            <a:r>
              <a:rPr lang="en-US" altLang="en-US" sz="2400" dirty="0" smtClean="0">
                <a:latin typeface="Arial" panose="020B0604020202020204" pitchFamily="34" charset="0"/>
                <a:ea typeface="Tahoma" panose="020B0604030504040204" pitchFamily="34" charset="0"/>
                <a:cs typeface="Arial" panose="020B0604020202020204" pitchFamily="34" charset="0"/>
              </a:rPr>
              <a:t>Service</a:t>
            </a:r>
            <a:endParaRPr lang="en-US" altLang="en-US" sz="2400" dirty="0">
              <a:latin typeface="Arial" panose="020B0604020202020204" pitchFamily="34" charset="0"/>
              <a:ea typeface="Tahoma" panose="020B0604030504040204" pitchFamily="34" charset="0"/>
              <a:cs typeface="Arial" panose="020B0604020202020204" pitchFamily="34" charset="0"/>
            </a:endParaRPr>
          </a:p>
          <a:p>
            <a:pPr>
              <a:spcAft>
                <a:spcPts val="1800"/>
              </a:spcAft>
            </a:pPr>
            <a:r>
              <a:rPr lang="en-US" altLang="en-US" sz="2400" dirty="0">
                <a:latin typeface="Arial" panose="020B0604020202020204" pitchFamily="34" charset="0"/>
                <a:ea typeface="Tahoma" panose="020B0604030504040204" pitchFamily="34" charset="0"/>
                <a:cs typeface="Arial" panose="020B0604020202020204" pitchFamily="34" charset="0"/>
              </a:rPr>
              <a:t>     members (SM</a:t>
            </a:r>
            <a:r>
              <a:rPr lang="en-US" altLang="en-US" sz="2400" dirty="0" smtClean="0">
                <a:latin typeface="Arial" panose="020B0604020202020204" pitchFamily="34" charset="0"/>
                <a:ea typeface="Tahoma" panose="020B0604030504040204" pitchFamily="34" charset="0"/>
                <a:cs typeface="Arial" panose="020B0604020202020204" pitchFamily="34" charset="0"/>
              </a:rPr>
              <a:t>)</a:t>
            </a:r>
          </a:p>
          <a:p>
            <a:pPr marL="342900" indent="-342900">
              <a:buFont typeface="Arial" panose="020B0604020202020204" pitchFamily="34" charset="0"/>
              <a:buChar char="•"/>
            </a:pPr>
            <a:r>
              <a:rPr lang="en-US" altLang="en-US" sz="2400" dirty="0" smtClean="0">
                <a:latin typeface="Arial" panose="020B0604020202020204" pitchFamily="34" charset="0"/>
                <a:ea typeface="Tahoma" panose="020B0604030504040204" pitchFamily="34" charset="0"/>
                <a:cs typeface="Arial" panose="020B0604020202020204" pitchFamily="34" charset="0"/>
              </a:rPr>
              <a:t>Helps </a:t>
            </a:r>
            <a:r>
              <a:rPr lang="en-US" altLang="en-US" sz="2400" dirty="0">
                <a:latin typeface="Arial" panose="020B0604020202020204" pitchFamily="34" charset="0"/>
                <a:ea typeface="Tahoma" panose="020B0604030504040204" pitchFamily="34" charset="0"/>
                <a:cs typeface="Arial" panose="020B0604020202020204" pitchFamily="34" charset="0"/>
              </a:rPr>
              <a:t>ease the financial burden for eligible family members after the Marine offender is separated from the Marine Corps for a </a:t>
            </a:r>
            <a:r>
              <a:rPr lang="en-US" altLang="en-US" sz="2400" dirty="0" smtClean="0">
                <a:latin typeface="Arial" panose="020B0604020202020204" pitchFamily="34" charset="0"/>
                <a:ea typeface="Tahoma" panose="020B0604030504040204" pitchFamily="34" charset="0"/>
                <a:cs typeface="Arial" panose="020B0604020202020204" pitchFamily="34" charset="0"/>
              </a:rPr>
              <a:t>documented dependent-abuse </a:t>
            </a:r>
            <a:r>
              <a:rPr lang="en-US" altLang="en-US" sz="2400" dirty="0">
                <a:latin typeface="Arial" panose="020B0604020202020204" pitchFamily="34" charset="0"/>
                <a:ea typeface="Tahoma" panose="020B0604030504040204" pitchFamily="34" charset="0"/>
                <a:cs typeface="Arial" panose="020B0604020202020204" pitchFamily="34" charset="0"/>
              </a:rPr>
              <a:t>offense</a:t>
            </a:r>
          </a:p>
        </p:txBody>
      </p:sp>
    </p:spTree>
    <p:extLst>
      <p:ext uri="{BB962C8B-B14F-4D97-AF65-F5344CB8AC3E}">
        <p14:creationId xmlns:p14="http://schemas.microsoft.com/office/powerpoint/2010/main" val="14832947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533400" y="304800"/>
            <a:ext cx="5562600" cy="609600"/>
          </a:xfrm>
        </p:spPr>
        <p:txBody>
          <a:bodyPr/>
          <a:lstStyle/>
          <a:p>
            <a:r>
              <a:rPr lang="en-US" dirty="0">
                <a:latin typeface="Arial" panose="020B0604020202020204" pitchFamily="34" charset="0"/>
                <a:cs typeface="Arial" panose="020B0604020202020204" pitchFamily="34" charset="0"/>
              </a:rPr>
              <a:t>Dependent Abuse Offenses </a:t>
            </a:r>
          </a:p>
          <a:p>
            <a:endParaRPr lang="en-US" dirty="0"/>
          </a:p>
        </p:txBody>
      </p:sp>
      <p:sp>
        <p:nvSpPr>
          <p:cNvPr id="3" name="Slide Number Placeholder 2"/>
          <p:cNvSpPr>
            <a:spLocks noGrp="1"/>
          </p:cNvSpPr>
          <p:nvPr>
            <p:ph type="sldNum" sz="quarter" idx="19"/>
          </p:nvPr>
        </p:nvSpPr>
        <p:spPr/>
        <p:txBody>
          <a:bodyPr/>
          <a:lstStyle/>
          <a:p>
            <a:fld id="{5BC166A9-DDD0-49CD-8DB0-614FA4CF797E}" type="slidenum">
              <a:rPr lang="en-US" smtClean="0"/>
              <a:t>5</a:t>
            </a:fld>
            <a:endParaRPr lang="en-US"/>
          </a:p>
        </p:txBody>
      </p:sp>
      <p:sp>
        <p:nvSpPr>
          <p:cNvPr id="5" name="Date Placeholder 4"/>
          <p:cNvSpPr>
            <a:spLocks noGrp="1"/>
          </p:cNvSpPr>
          <p:nvPr>
            <p:ph type="dt" sz="half" idx="10"/>
          </p:nvPr>
        </p:nvSpPr>
        <p:spPr/>
        <p:txBody>
          <a:bodyPr/>
          <a:lstStyle/>
          <a:p>
            <a:fld id="{BC9E966D-0957-4F9E-9444-21825319815D}" type="datetime1">
              <a:rPr lang="en-US" smtClean="0"/>
              <a:pPr/>
              <a:t>6/29/2020</a:t>
            </a:fld>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407" y="6276019"/>
            <a:ext cx="1504193" cy="505781"/>
          </a:xfrm>
          <a:prstGeom prst="rect">
            <a:avLst/>
          </a:prstGeom>
        </p:spPr>
      </p:pic>
      <p:sp>
        <p:nvSpPr>
          <p:cNvPr id="7" name="Rectangle 6"/>
          <p:cNvSpPr/>
          <p:nvPr/>
        </p:nvSpPr>
        <p:spPr>
          <a:xfrm>
            <a:off x="533400" y="990600"/>
            <a:ext cx="8057393" cy="1569660"/>
          </a:xfrm>
          <a:prstGeom prst="rect">
            <a:avLst/>
          </a:prstGeom>
        </p:spPr>
        <p:txBody>
          <a:bodyPr wrap="square">
            <a:spAutoFit/>
          </a:bodyPr>
          <a:lstStyle/>
          <a:p>
            <a:pPr marL="342900" indent="-342900">
              <a:buFont typeface="Arial" panose="020B0604020202020204" pitchFamily="34" charset="0"/>
              <a:buChar char="•"/>
            </a:pPr>
            <a:r>
              <a:rPr lang="en-US" altLang="en-US" sz="2400" dirty="0" smtClean="0">
                <a:latin typeface="Arial" panose="020B0604020202020204" pitchFamily="34" charset="0"/>
                <a:ea typeface="Tahoma" panose="020B0604030504040204" pitchFamily="34" charset="0"/>
                <a:cs typeface="Arial" panose="020B0604020202020204" pitchFamily="34" charset="0"/>
              </a:rPr>
              <a:t>Must </a:t>
            </a:r>
            <a:r>
              <a:rPr lang="en-US" altLang="en-US" sz="2400" dirty="0">
                <a:latin typeface="Arial" panose="020B0604020202020204" pitchFamily="34" charset="0"/>
                <a:ea typeface="Tahoma" panose="020B0604030504040204" pitchFamily="34" charset="0"/>
                <a:cs typeface="Arial" panose="020B0604020202020204" pitchFamily="34" charset="0"/>
              </a:rPr>
              <a:t>be a criminal offense as specified under </a:t>
            </a:r>
            <a:r>
              <a:rPr lang="en-US" altLang="en-US" sz="2400" dirty="0" smtClean="0">
                <a:latin typeface="Arial" panose="020B0604020202020204" pitchFamily="34" charset="0"/>
                <a:ea typeface="Tahoma" panose="020B0604030504040204" pitchFamily="34" charset="0"/>
                <a:cs typeface="Arial" panose="020B0604020202020204" pitchFamily="34" charset="0"/>
              </a:rPr>
              <a:t>Uniform Code of Military Justice (UCMJ), </a:t>
            </a:r>
            <a:r>
              <a:rPr lang="en-US" altLang="en-US" sz="2400" dirty="0">
                <a:latin typeface="Arial" panose="020B0604020202020204" pitchFamily="34" charset="0"/>
                <a:ea typeface="Tahoma" panose="020B0604030504040204" pitchFamily="34" charset="0"/>
                <a:cs typeface="Arial" panose="020B0604020202020204" pitchFamily="34" charset="0"/>
              </a:rPr>
              <a:t>f</a:t>
            </a:r>
            <a:r>
              <a:rPr lang="en-US" altLang="en-US" sz="2400" dirty="0" smtClean="0">
                <a:latin typeface="Arial" panose="020B0604020202020204" pitchFamily="34" charset="0"/>
                <a:ea typeface="Tahoma" panose="020B0604030504040204" pitchFamily="34" charset="0"/>
                <a:cs typeface="Arial" panose="020B0604020202020204" pitchFamily="34" charset="0"/>
              </a:rPr>
              <a:t>ederal law, criminal </a:t>
            </a:r>
            <a:r>
              <a:rPr lang="en-US" altLang="en-US" sz="2400" dirty="0">
                <a:latin typeface="Arial" panose="020B0604020202020204" pitchFamily="34" charset="0"/>
                <a:ea typeface="Tahoma" panose="020B0604030504040204" pitchFamily="34" charset="0"/>
                <a:cs typeface="Arial" panose="020B0604020202020204" pitchFamily="34" charset="0"/>
              </a:rPr>
              <a:t>laws of the States and </a:t>
            </a:r>
            <a:r>
              <a:rPr lang="en-US" altLang="en-US" sz="2400" dirty="0" smtClean="0">
                <a:latin typeface="Arial" panose="020B0604020202020204" pitchFamily="34" charset="0"/>
                <a:ea typeface="Tahoma" panose="020B0604030504040204" pitchFamily="34" charset="0"/>
                <a:cs typeface="Arial" panose="020B0604020202020204" pitchFamily="34" charset="0"/>
              </a:rPr>
              <a:t>other </a:t>
            </a:r>
            <a:r>
              <a:rPr lang="en-US" altLang="en-US" sz="2400" dirty="0">
                <a:latin typeface="Arial" panose="020B0604020202020204" pitchFamily="34" charset="0"/>
                <a:ea typeface="Tahoma" panose="020B0604030504040204" pitchFamily="34" charset="0"/>
                <a:cs typeface="Arial" panose="020B0604020202020204" pitchFamily="34" charset="0"/>
              </a:rPr>
              <a:t>jurisdictions of the U.S., and/or laws of </a:t>
            </a:r>
            <a:r>
              <a:rPr lang="en-US" altLang="en-US" sz="2400" dirty="0" smtClean="0">
                <a:latin typeface="Arial" panose="020B0604020202020204" pitchFamily="34" charset="0"/>
                <a:ea typeface="Tahoma" panose="020B0604030504040204" pitchFamily="34" charset="0"/>
                <a:cs typeface="Arial" panose="020B0604020202020204" pitchFamily="34" charset="0"/>
              </a:rPr>
              <a:t>other</a:t>
            </a:r>
            <a:r>
              <a:rPr lang="en-US" sz="2400" b="1" dirty="0" smtClean="0">
                <a:latin typeface="Arial" panose="020B0604020202020204" pitchFamily="34" charset="0"/>
                <a:ea typeface="Tahoma" panose="020B0604030504040204" pitchFamily="34" charset="0"/>
                <a:cs typeface="Arial" panose="020B0604020202020204" pitchFamily="34" charset="0"/>
              </a:rPr>
              <a:t> </a:t>
            </a:r>
            <a:r>
              <a:rPr lang="en-US" sz="2400" dirty="0">
                <a:latin typeface="Arial" panose="020B0604020202020204" pitchFamily="34" charset="0"/>
                <a:ea typeface="Tahoma" panose="020B0604030504040204" pitchFamily="34" charset="0"/>
                <a:cs typeface="Arial" panose="020B0604020202020204" pitchFamily="34" charset="0"/>
              </a:rPr>
              <a:t>nations</a:t>
            </a:r>
          </a:p>
        </p:txBody>
      </p:sp>
    </p:spTree>
    <p:extLst>
      <p:ext uri="{BB962C8B-B14F-4D97-AF65-F5344CB8AC3E}">
        <p14:creationId xmlns:p14="http://schemas.microsoft.com/office/powerpoint/2010/main" val="31530832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533400" y="304800"/>
            <a:ext cx="5562600" cy="609600"/>
          </a:xfrm>
        </p:spPr>
        <p:txBody>
          <a:bodyPr/>
          <a:lstStyle/>
          <a:p>
            <a:r>
              <a:rPr lang="en-US" dirty="0">
                <a:latin typeface="Arial" panose="020B0604020202020204" pitchFamily="34" charset="0"/>
                <a:cs typeface="Arial" panose="020B0604020202020204" pitchFamily="34" charset="0"/>
              </a:rPr>
              <a:t>Dependent Abuse Offenses </a:t>
            </a:r>
          </a:p>
          <a:p>
            <a:endParaRPr lang="en-US" dirty="0"/>
          </a:p>
        </p:txBody>
      </p:sp>
      <p:sp>
        <p:nvSpPr>
          <p:cNvPr id="3" name="Slide Number Placeholder 2"/>
          <p:cNvSpPr>
            <a:spLocks noGrp="1"/>
          </p:cNvSpPr>
          <p:nvPr>
            <p:ph type="sldNum" sz="quarter" idx="19"/>
          </p:nvPr>
        </p:nvSpPr>
        <p:spPr/>
        <p:txBody>
          <a:bodyPr/>
          <a:lstStyle/>
          <a:p>
            <a:fld id="{5BC166A9-DDD0-49CD-8DB0-614FA4CF797E}" type="slidenum">
              <a:rPr lang="en-US" smtClean="0"/>
              <a:t>6</a:t>
            </a:fld>
            <a:endParaRPr lang="en-US"/>
          </a:p>
        </p:txBody>
      </p:sp>
      <p:sp>
        <p:nvSpPr>
          <p:cNvPr id="5" name="Date Placeholder 4"/>
          <p:cNvSpPr>
            <a:spLocks noGrp="1"/>
          </p:cNvSpPr>
          <p:nvPr>
            <p:ph type="dt" sz="half" idx="10"/>
          </p:nvPr>
        </p:nvSpPr>
        <p:spPr/>
        <p:txBody>
          <a:bodyPr/>
          <a:lstStyle/>
          <a:p>
            <a:fld id="{BC9E966D-0957-4F9E-9444-21825319815D}" type="datetime1">
              <a:rPr lang="en-US" smtClean="0"/>
              <a:pPr/>
              <a:t>6/29/2020</a:t>
            </a:fld>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407" y="6276019"/>
            <a:ext cx="1504193" cy="505781"/>
          </a:xfrm>
          <a:prstGeom prst="rect">
            <a:avLst/>
          </a:prstGeom>
        </p:spPr>
      </p:pic>
      <p:sp>
        <p:nvSpPr>
          <p:cNvPr id="7" name="Rectangle 6"/>
          <p:cNvSpPr/>
          <p:nvPr/>
        </p:nvSpPr>
        <p:spPr>
          <a:xfrm>
            <a:off x="533400" y="1092832"/>
            <a:ext cx="8057393" cy="3761030"/>
          </a:xfrm>
          <a:prstGeom prst="rect">
            <a:avLst/>
          </a:prstGeom>
        </p:spPr>
        <p:txBody>
          <a:bodyPr wrap="square">
            <a:spAutoFit/>
          </a:bodyPr>
          <a:lstStyle/>
          <a:p>
            <a:pPr lvl="0" eaLnBrk="0" fontAlgn="base" hangingPunct="0">
              <a:spcBef>
                <a:spcPct val="20000"/>
              </a:spcBef>
              <a:spcAft>
                <a:spcPct val="0"/>
              </a:spcAft>
              <a:defRPr/>
            </a:pPr>
            <a:r>
              <a:rPr 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Some </a:t>
            </a:r>
            <a:r>
              <a:rPr lang="en-US" sz="2400" dirty="0">
                <a:solidFill>
                  <a:prstClr val="black"/>
                </a:solidFill>
                <a:latin typeface="Arial" panose="020B0604020202020204" pitchFamily="34" charset="0"/>
                <a:ea typeface="Tahoma" panose="020B0604030504040204" pitchFamily="34" charset="0"/>
                <a:cs typeface="Arial" panose="020B0604020202020204" pitchFamily="34" charset="0"/>
              </a:rPr>
              <a:t>examples of dependent-abuse offenses </a:t>
            </a:r>
            <a:r>
              <a:rPr 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include*: </a:t>
            </a:r>
            <a:endParaRPr lang="en-US" sz="2400" dirty="0">
              <a:solidFill>
                <a:prstClr val="black"/>
              </a:solidFill>
              <a:latin typeface="Arial" panose="020B0604020202020204" pitchFamily="34" charset="0"/>
              <a:ea typeface="Tahoma" panose="020B0604030504040204" pitchFamily="34" charset="0"/>
              <a:cs typeface="Arial" panose="020B0604020202020204" pitchFamily="34" charset="0"/>
            </a:endParaRPr>
          </a:p>
          <a:p>
            <a:pPr marL="800100" lvl="1" indent="-342900" eaLnBrk="0" fontAlgn="base" hangingPunct="0">
              <a:spcBef>
                <a:spcPct val="20000"/>
              </a:spcBef>
              <a:spcAft>
                <a:spcPct val="0"/>
              </a:spcAft>
              <a:buFont typeface="Arial" panose="020B0604020202020204" pitchFamily="34" charset="0"/>
              <a:buChar char="•"/>
              <a:defRPr/>
            </a:pPr>
            <a:r>
              <a:rPr lang="en-US" sz="2000" dirty="0">
                <a:solidFill>
                  <a:prstClr val="black"/>
                </a:solidFill>
                <a:latin typeface="Arial" panose="020B0604020202020204" pitchFamily="34" charset="0"/>
                <a:ea typeface="Tahoma" panose="020B0604030504040204" pitchFamily="34" charset="0"/>
                <a:cs typeface="Arial" panose="020B0604020202020204" pitchFamily="34" charset="0"/>
              </a:rPr>
              <a:t>Sexual assault, rape, sodomy</a:t>
            </a:r>
          </a:p>
          <a:p>
            <a:pPr marL="800100" lvl="1" indent="-342900" eaLnBrk="0" fontAlgn="base" hangingPunct="0">
              <a:spcBef>
                <a:spcPct val="20000"/>
              </a:spcBef>
              <a:spcAft>
                <a:spcPct val="0"/>
              </a:spcAft>
              <a:buFont typeface="Arial" panose="020B0604020202020204" pitchFamily="34" charset="0"/>
              <a:buChar char="•"/>
              <a:defRPr/>
            </a:pPr>
            <a:r>
              <a:rPr lang="en-US" sz="2000" dirty="0">
                <a:solidFill>
                  <a:prstClr val="black"/>
                </a:solidFill>
                <a:latin typeface="Arial" panose="020B0604020202020204" pitchFamily="34" charset="0"/>
                <a:ea typeface="Tahoma" panose="020B0604030504040204" pitchFamily="34" charset="0"/>
                <a:cs typeface="Arial" panose="020B0604020202020204" pitchFamily="34" charset="0"/>
              </a:rPr>
              <a:t>Assault, battery</a:t>
            </a:r>
          </a:p>
          <a:p>
            <a:pPr marL="800100" lvl="1" indent="-342900" eaLnBrk="0" fontAlgn="base" hangingPunct="0">
              <a:spcBef>
                <a:spcPct val="20000"/>
              </a:spcBef>
              <a:spcAft>
                <a:spcPct val="0"/>
              </a:spcAft>
              <a:buFont typeface="Arial" panose="020B0604020202020204" pitchFamily="34" charset="0"/>
              <a:buChar char="•"/>
              <a:defRPr/>
            </a:pPr>
            <a:r>
              <a:rPr lang="en-US" sz="2000" dirty="0">
                <a:solidFill>
                  <a:prstClr val="black"/>
                </a:solidFill>
                <a:latin typeface="Arial" panose="020B0604020202020204" pitchFamily="34" charset="0"/>
                <a:ea typeface="Tahoma" panose="020B0604030504040204" pitchFamily="34" charset="0"/>
                <a:cs typeface="Arial" panose="020B0604020202020204" pitchFamily="34" charset="0"/>
              </a:rPr>
              <a:t>Child </a:t>
            </a:r>
            <a:r>
              <a:rPr lang="en-US" sz="2000" dirty="0" smtClean="0">
                <a:solidFill>
                  <a:prstClr val="black"/>
                </a:solidFill>
                <a:latin typeface="Arial" panose="020B0604020202020204" pitchFamily="34" charset="0"/>
                <a:ea typeface="Tahoma" panose="020B0604030504040204" pitchFamily="34" charset="0"/>
                <a:cs typeface="Arial" panose="020B0604020202020204" pitchFamily="34" charset="0"/>
              </a:rPr>
              <a:t>abuse, child </a:t>
            </a:r>
            <a:r>
              <a:rPr lang="en-US" sz="2000" dirty="0">
                <a:solidFill>
                  <a:prstClr val="black"/>
                </a:solidFill>
                <a:latin typeface="Arial" panose="020B0604020202020204" pitchFamily="34" charset="0"/>
                <a:ea typeface="Tahoma" panose="020B0604030504040204" pitchFamily="34" charset="0"/>
                <a:cs typeface="Arial" panose="020B0604020202020204" pitchFamily="34" charset="0"/>
              </a:rPr>
              <a:t>neglect </a:t>
            </a:r>
          </a:p>
          <a:p>
            <a:pPr marL="800100" lvl="1" indent="-342900" eaLnBrk="0" fontAlgn="base" hangingPunct="0">
              <a:spcBef>
                <a:spcPct val="20000"/>
              </a:spcBef>
              <a:spcAft>
                <a:spcPct val="0"/>
              </a:spcAft>
              <a:buFont typeface="Arial" panose="020B0604020202020204" pitchFamily="34" charset="0"/>
              <a:buChar char="•"/>
              <a:defRPr/>
            </a:pPr>
            <a:r>
              <a:rPr lang="en-US" sz="2000" dirty="0" smtClean="0">
                <a:solidFill>
                  <a:prstClr val="black"/>
                </a:solidFill>
                <a:latin typeface="Arial" panose="020B0604020202020204" pitchFamily="34" charset="0"/>
                <a:ea typeface="Tahoma" panose="020B0604030504040204" pitchFamily="34" charset="0"/>
                <a:cs typeface="Arial" panose="020B0604020202020204" pitchFamily="34" charset="0"/>
              </a:rPr>
              <a:t>Murder, manslaughter</a:t>
            </a:r>
            <a:endParaRPr lang="en-US" sz="2000" dirty="0">
              <a:solidFill>
                <a:prstClr val="black"/>
              </a:solidFill>
              <a:latin typeface="Arial" panose="020B0604020202020204" pitchFamily="34" charset="0"/>
              <a:ea typeface="Tahoma" panose="020B0604030504040204" pitchFamily="34" charset="0"/>
              <a:cs typeface="Arial" panose="020B0604020202020204" pitchFamily="34" charset="0"/>
            </a:endParaRPr>
          </a:p>
          <a:p>
            <a:pPr marL="800100" lvl="1" indent="-342900" eaLnBrk="0" fontAlgn="base" hangingPunct="0">
              <a:spcBef>
                <a:spcPct val="20000"/>
              </a:spcBef>
              <a:spcAft>
                <a:spcPct val="0"/>
              </a:spcAft>
              <a:buFont typeface="Arial" panose="020B0604020202020204" pitchFamily="34" charset="0"/>
              <a:buChar char="•"/>
              <a:defRPr/>
            </a:pPr>
            <a:r>
              <a:rPr lang="en-US" sz="2000" dirty="0" smtClean="0">
                <a:solidFill>
                  <a:prstClr val="black"/>
                </a:solidFill>
                <a:latin typeface="Arial" panose="020B0604020202020204" pitchFamily="34" charset="0"/>
                <a:ea typeface="Tahoma" panose="020B0604030504040204" pitchFamily="34" charset="0"/>
                <a:cs typeface="Arial" panose="020B0604020202020204" pitchFamily="34" charset="0"/>
              </a:rPr>
              <a:t>Stalking</a:t>
            </a:r>
          </a:p>
          <a:p>
            <a:pPr marL="800100" lvl="1" indent="-342900" eaLnBrk="0" fontAlgn="base" hangingPunct="0">
              <a:spcBef>
                <a:spcPct val="20000"/>
              </a:spcBef>
              <a:spcAft>
                <a:spcPct val="0"/>
              </a:spcAft>
              <a:buFont typeface="Arial" panose="020B0604020202020204" pitchFamily="34" charset="0"/>
              <a:buChar char="•"/>
              <a:defRPr/>
            </a:pPr>
            <a:r>
              <a:rPr lang="en-US" sz="2000" dirty="0" smtClean="0">
                <a:solidFill>
                  <a:prstClr val="black"/>
                </a:solidFill>
                <a:latin typeface="Arial" panose="020B0604020202020204" pitchFamily="34" charset="0"/>
                <a:ea typeface="Tahoma" panose="020B0604030504040204" pitchFamily="34" charset="0"/>
                <a:cs typeface="Arial" panose="020B0604020202020204" pitchFamily="34" charset="0"/>
              </a:rPr>
              <a:t>Domestic violence </a:t>
            </a:r>
            <a:r>
              <a:rPr lang="en-US" sz="2000" dirty="0">
                <a:solidFill>
                  <a:prstClr val="black"/>
                </a:solidFill>
                <a:latin typeface="Arial" panose="020B0604020202020204" pitchFamily="34" charset="0"/>
                <a:ea typeface="Tahoma" panose="020B0604030504040204" pitchFamily="34" charset="0"/>
                <a:cs typeface="Arial" panose="020B0604020202020204" pitchFamily="34" charset="0"/>
              </a:rPr>
              <a:t>(</a:t>
            </a:r>
            <a:r>
              <a:rPr lang="en-US" sz="2000" dirty="0" smtClean="0">
                <a:solidFill>
                  <a:prstClr val="black"/>
                </a:solidFill>
                <a:latin typeface="Arial" panose="020B0604020202020204" pitchFamily="34" charset="0"/>
                <a:ea typeface="Tahoma" panose="020B0604030504040204" pitchFamily="34" charset="0"/>
                <a:cs typeface="Arial" panose="020B0604020202020204" pitchFamily="34" charset="0"/>
              </a:rPr>
              <a:t>Effective 1 JAN 19 per FY19 </a:t>
            </a:r>
            <a:r>
              <a:rPr lang="en-US" sz="2000" dirty="0">
                <a:solidFill>
                  <a:prstClr val="black"/>
                </a:solidFill>
                <a:latin typeface="Arial" panose="020B0604020202020204" pitchFamily="34" charset="0"/>
                <a:ea typeface="Tahoma" panose="020B0604030504040204" pitchFamily="34" charset="0"/>
                <a:cs typeface="Arial" panose="020B0604020202020204" pitchFamily="34" charset="0"/>
              </a:rPr>
              <a:t>National Defense Authorization Act )</a:t>
            </a:r>
          </a:p>
          <a:p>
            <a:pPr lvl="1" eaLnBrk="0" fontAlgn="base" hangingPunct="0">
              <a:spcBef>
                <a:spcPct val="20000"/>
              </a:spcBef>
              <a:spcAft>
                <a:spcPct val="0"/>
              </a:spcAft>
              <a:defRPr/>
            </a:pPr>
            <a:endParaRPr lang="en-US" sz="2400" b="1" dirty="0">
              <a:solidFill>
                <a:prstClr val="black"/>
              </a:solidFill>
              <a:latin typeface="Arial" panose="020B0604020202020204" pitchFamily="34" charset="0"/>
              <a:ea typeface="Tahoma" panose="020B0604030504040204" pitchFamily="34" charset="0"/>
              <a:cs typeface="Arial" panose="020B0604020202020204" pitchFamily="34" charset="0"/>
            </a:endParaRPr>
          </a:p>
          <a:p>
            <a:pPr eaLnBrk="0" fontAlgn="base" hangingPunct="0">
              <a:spcBef>
                <a:spcPct val="20000"/>
              </a:spcBef>
              <a:spcAft>
                <a:spcPct val="0"/>
              </a:spcAft>
              <a:defRPr/>
            </a:pPr>
            <a:r>
              <a:rPr lang="en-US" b="1" dirty="0">
                <a:latin typeface="Arial" panose="020B0604020202020204" pitchFamily="34" charset="0"/>
                <a:ea typeface="Tahoma" panose="020B0604030504040204" pitchFamily="34" charset="0"/>
                <a:cs typeface="Arial" panose="020B0604020202020204" pitchFamily="34" charset="0"/>
              </a:rPr>
              <a:t>* </a:t>
            </a:r>
            <a:r>
              <a:rPr lang="en-US" dirty="0">
                <a:latin typeface="Arial" panose="020B0604020202020204" pitchFamily="34" charset="0"/>
                <a:ea typeface="Tahoma" panose="020B0604030504040204" pitchFamily="34" charset="0"/>
                <a:cs typeface="Arial" panose="020B0604020202020204" pitchFamily="34" charset="0"/>
              </a:rPr>
              <a:t>This list is not all inclusive. Other stipulations may apply.</a:t>
            </a:r>
          </a:p>
        </p:txBody>
      </p:sp>
    </p:spTree>
    <p:extLst>
      <p:ext uri="{BB962C8B-B14F-4D97-AF65-F5344CB8AC3E}">
        <p14:creationId xmlns:p14="http://schemas.microsoft.com/office/powerpoint/2010/main" val="14212305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533400" y="304800"/>
            <a:ext cx="8153400" cy="609600"/>
          </a:xfrm>
        </p:spPr>
        <p:txBody>
          <a:bodyPr>
            <a:normAutofit/>
          </a:bodyPr>
          <a:lstStyle/>
          <a:p>
            <a:r>
              <a:rPr lang="en-US" dirty="0" err="1" smtClean="0">
                <a:latin typeface="Arial" panose="020B0604020202020204" pitchFamily="34" charset="0"/>
                <a:cs typeface="Arial" panose="020B0604020202020204" pitchFamily="34" charset="0"/>
              </a:rPr>
              <a:t>FAP</a:t>
            </a:r>
            <a:r>
              <a:rPr lang="en-US" dirty="0" smtClean="0">
                <a:latin typeface="Arial" panose="020B0604020202020204" pitchFamily="34" charset="0"/>
                <a:cs typeface="Arial" panose="020B0604020202020204" pitchFamily="34" charset="0"/>
              </a:rPr>
              <a:t> Advocate </a:t>
            </a:r>
            <a:r>
              <a:rPr lang="en-US" dirty="0">
                <a:latin typeface="Arial" panose="020B0604020202020204" pitchFamily="34" charset="0"/>
                <a:cs typeface="Arial" panose="020B0604020202020204" pitchFamily="34" charset="0"/>
              </a:rPr>
              <a:t>Responsibilities</a:t>
            </a:r>
          </a:p>
          <a:p>
            <a:endParaRPr lang="en-US" dirty="0"/>
          </a:p>
        </p:txBody>
      </p:sp>
      <p:sp>
        <p:nvSpPr>
          <p:cNvPr id="3" name="Slide Number Placeholder 2"/>
          <p:cNvSpPr>
            <a:spLocks noGrp="1"/>
          </p:cNvSpPr>
          <p:nvPr>
            <p:ph type="sldNum" sz="quarter" idx="19"/>
          </p:nvPr>
        </p:nvSpPr>
        <p:spPr/>
        <p:txBody>
          <a:bodyPr/>
          <a:lstStyle/>
          <a:p>
            <a:fld id="{5BC166A9-DDD0-49CD-8DB0-614FA4CF797E}" type="slidenum">
              <a:rPr lang="en-US" smtClean="0"/>
              <a:t>7</a:t>
            </a:fld>
            <a:endParaRPr lang="en-US"/>
          </a:p>
        </p:txBody>
      </p:sp>
      <p:sp>
        <p:nvSpPr>
          <p:cNvPr id="5" name="Date Placeholder 4"/>
          <p:cNvSpPr>
            <a:spLocks noGrp="1"/>
          </p:cNvSpPr>
          <p:nvPr>
            <p:ph type="dt" sz="half" idx="10"/>
          </p:nvPr>
        </p:nvSpPr>
        <p:spPr/>
        <p:txBody>
          <a:bodyPr/>
          <a:lstStyle/>
          <a:p>
            <a:fld id="{BC9E966D-0957-4F9E-9444-21825319815D}" type="datetime1">
              <a:rPr lang="en-US" smtClean="0"/>
              <a:pPr/>
              <a:t>6/29/2020</a:t>
            </a:fld>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407" y="6276019"/>
            <a:ext cx="1504193" cy="505781"/>
          </a:xfrm>
          <a:prstGeom prst="rect">
            <a:avLst/>
          </a:prstGeom>
        </p:spPr>
      </p:pic>
      <p:sp>
        <p:nvSpPr>
          <p:cNvPr id="7" name="Rectangle 6"/>
          <p:cNvSpPr/>
          <p:nvPr/>
        </p:nvSpPr>
        <p:spPr>
          <a:xfrm>
            <a:off x="533400" y="990600"/>
            <a:ext cx="8057393" cy="4970591"/>
          </a:xfrm>
          <a:prstGeom prst="rect">
            <a:avLst/>
          </a:prstGeom>
        </p:spPr>
        <p:txBody>
          <a:bodyPr wrap="square">
            <a:spAutoFit/>
          </a:bodyPr>
          <a:lstStyle/>
          <a:p>
            <a:pPr marL="342900" lvl="0" indent="-342900" eaLnBrk="0" fontAlgn="base" hangingPunct="0">
              <a:spcAft>
                <a:spcPct val="0"/>
              </a:spcAft>
              <a:buFont typeface="Arial" panose="020B0604020202020204" pitchFamily="34" charset="0"/>
              <a:buChar char="•"/>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Educate commands at their respective </a:t>
            </a: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installations, </a:t>
            </a: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and other relevant personnel on:</a:t>
            </a:r>
          </a:p>
          <a:p>
            <a:pPr marL="796925" lvl="1" indent="-339725" eaLnBrk="0" fontAlgn="base" hangingPunct="0">
              <a:spcAft>
                <a:spcPct val="0"/>
              </a:spcAft>
              <a:buSzPct val="75000"/>
              <a:buFont typeface="Courier New" panose="02070309020205020404" pitchFamily="49" charset="0"/>
              <a:buChar char="o"/>
            </a:pPr>
            <a:r>
              <a:rPr lang="en-US" altLang="en-US" sz="2000" dirty="0" smtClean="0">
                <a:solidFill>
                  <a:prstClr val="black"/>
                </a:solidFill>
                <a:latin typeface="Arial" panose="020B0604020202020204" pitchFamily="34" charset="0"/>
                <a:ea typeface="Tahoma" panose="020B0604030504040204" pitchFamily="34" charset="0"/>
                <a:cs typeface="Arial" panose="020B0604020202020204" pitchFamily="34" charset="0"/>
              </a:rPr>
              <a:t>Transitional </a:t>
            </a:r>
            <a:r>
              <a:rPr lang="en-US" altLang="en-US" sz="2000" dirty="0">
                <a:solidFill>
                  <a:prstClr val="black"/>
                </a:solidFill>
                <a:latin typeface="Arial" panose="020B0604020202020204" pitchFamily="34" charset="0"/>
                <a:ea typeface="Tahoma" panose="020B0604030504040204" pitchFamily="34" charset="0"/>
                <a:cs typeface="Arial" panose="020B0604020202020204" pitchFamily="34" charset="0"/>
              </a:rPr>
              <a:t>Compensation Program</a:t>
            </a:r>
          </a:p>
          <a:p>
            <a:pPr marL="796925" lvl="1" indent="-339725" eaLnBrk="0" fontAlgn="base" hangingPunct="0">
              <a:spcAft>
                <a:spcPct val="0"/>
              </a:spcAft>
              <a:buSzPct val="75000"/>
              <a:buFont typeface="Courier New" panose="02070309020205020404" pitchFamily="49" charset="0"/>
              <a:buChar char="o"/>
            </a:pPr>
            <a:r>
              <a:rPr lang="en-US" altLang="en-US" sz="2000" dirty="0">
                <a:solidFill>
                  <a:prstClr val="black"/>
                </a:solidFill>
                <a:latin typeface="Arial" panose="020B0604020202020204" pitchFamily="34" charset="0"/>
                <a:ea typeface="Tahoma" panose="020B0604030504040204" pitchFamily="34" charset="0"/>
                <a:cs typeface="Arial" panose="020B0604020202020204" pitchFamily="34" charset="0"/>
              </a:rPr>
              <a:t>Eligibility criteria</a:t>
            </a:r>
          </a:p>
          <a:p>
            <a:pPr marL="800100" lvl="1" indent="-342900" eaLnBrk="0" fontAlgn="base" hangingPunct="0">
              <a:spcAft>
                <a:spcPts val="1800"/>
              </a:spcAft>
              <a:buSzPct val="75000"/>
              <a:buFont typeface="Courier New" panose="02070309020205020404" pitchFamily="49" charset="0"/>
              <a:buChar char="o"/>
            </a:pPr>
            <a:r>
              <a:rPr lang="en-US" altLang="en-US" sz="2000" dirty="0">
                <a:solidFill>
                  <a:prstClr val="black"/>
                </a:solidFill>
                <a:latin typeface="Arial" panose="020B0604020202020204" pitchFamily="34" charset="0"/>
                <a:ea typeface="Tahoma" panose="020B0604030504040204" pitchFamily="34" charset="0"/>
                <a:cs typeface="Arial" panose="020B0604020202020204" pitchFamily="34" charset="0"/>
              </a:rPr>
              <a:t>Importance of including domestic abuse in separation documentation, when appropriate </a:t>
            </a:r>
          </a:p>
          <a:p>
            <a:pPr marL="342900" lvl="0" indent="-342900" eaLnBrk="0" fontAlgn="base" hangingPunct="0">
              <a:spcAft>
                <a:spcPts val="1800"/>
              </a:spcAft>
              <a:buFont typeface="Arial" panose="020B0604020202020204" pitchFamily="34" charset="0"/>
              <a:buChar char="•"/>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Educate eligible victims or legal guardians/ representatives</a:t>
            </a:r>
          </a:p>
          <a:p>
            <a:pPr marL="342900" lvl="0" indent="-342900" eaLnBrk="0" fontAlgn="base" hangingPunct="0">
              <a:spcAft>
                <a:spcPts val="1800"/>
              </a:spcAft>
              <a:buFont typeface="Arial" panose="020B0604020202020204" pitchFamily="34" charset="0"/>
              <a:buChar char="•"/>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Assist in the application process</a:t>
            </a:r>
          </a:p>
          <a:p>
            <a:pPr marL="342900" lvl="0" indent="-342900" eaLnBrk="0" fontAlgn="base" hangingPunct="0">
              <a:spcAft>
                <a:spcPct val="0"/>
              </a:spcAft>
              <a:buFont typeface="Arial" panose="020B0604020202020204" pitchFamily="34" charset="0"/>
              <a:buChar char="•"/>
            </a:pP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Liaise between Headquarters Marine Corps (HQMC), </a:t>
            </a: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victim, law enforcement</a:t>
            </a: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 Staff Judge Advocate (SJA), </a:t>
            </a: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and other appropriate entities</a:t>
            </a:r>
          </a:p>
        </p:txBody>
      </p:sp>
    </p:spTree>
    <p:extLst>
      <p:ext uri="{BB962C8B-B14F-4D97-AF65-F5344CB8AC3E}">
        <p14:creationId xmlns:p14="http://schemas.microsoft.com/office/powerpoint/2010/main" val="23030660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533400" y="304800"/>
            <a:ext cx="8153400" cy="609600"/>
          </a:xfrm>
        </p:spPr>
        <p:txBody>
          <a:bodyPr>
            <a:normAutofit/>
          </a:bodyPr>
          <a:lstStyle/>
          <a:p>
            <a:r>
              <a:rPr lang="en-US" dirty="0">
                <a:latin typeface="Arial" panose="020B0604020202020204" pitchFamily="34" charset="0"/>
                <a:cs typeface="Arial" panose="020B0604020202020204" pitchFamily="34" charset="0"/>
              </a:rPr>
              <a:t>Eligibility Criteria </a:t>
            </a:r>
          </a:p>
          <a:p>
            <a:endParaRPr lang="en-US" dirty="0"/>
          </a:p>
        </p:txBody>
      </p:sp>
      <p:sp>
        <p:nvSpPr>
          <p:cNvPr id="3" name="Slide Number Placeholder 2"/>
          <p:cNvSpPr>
            <a:spLocks noGrp="1"/>
          </p:cNvSpPr>
          <p:nvPr>
            <p:ph type="sldNum" sz="quarter" idx="19"/>
          </p:nvPr>
        </p:nvSpPr>
        <p:spPr/>
        <p:txBody>
          <a:bodyPr/>
          <a:lstStyle/>
          <a:p>
            <a:fld id="{5BC166A9-DDD0-49CD-8DB0-614FA4CF797E}" type="slidenum">
              <a:rPr lang="en-US" smtClean="0"/>
              <a:t>8</a:t>
            </a:fld>
            <a:endParaRPr lang="en-US"/>
          </a:p>
        </p:txBody>
      </p:sp>
      <p:sp>
        <p:nvSpPr>
          <p:cNvPr id="5" name="Date Placeholder 4"/>
          <p:cNvSpPr>
            <a:spLocks noGrp="1"/>
          </p:cNvSpPr>
          <p:nvPr>
            <p:ph type="dt" sz="half" idx="10"/>
          </p:nvPr>
        </p:nvSpPr>
        <p:spPr/>
        <p:txBody>
          <a:bodyPr/>
          <a:lstStyle/>
          <a:p>
            <a:fld id="{BC9E966D-0957-4F9E-9444-21825319815D}" type="datetime1">
              <a:rPr lang="en-US" smtClean="0"/>
              <a:pPr/>
              <a:t>6/29/2020</a:t>
            </a:fld>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407" y="6276019"/>
            <a:ext cx="1504193" cy="505781"/>
          </a:xfrm>
          <a:prstGeom prst="rect">
            <a:avLst/>
          </a:prstGeom>
        </p:spPr>
      </p:pic>
      <p:sp>
        <p:nvSpPr>
          <p:cNvPr id="7" name="Rectangle 6"/>
          <p:cNvSpPr/>
          <p:nvPr/>
        </p:nvSpPr>
        <p:spPr>
          <a:xfrm>
            <a:off x="533400" y="1066800"/>
            <a:ext cx="8057393" cy="3631763"/>
          </a:xfrm>
          <a:prstGeom prst="rect">
            <a:avLst/>
          </a:prstGeom>
        </p:spPr>
        <p:txBody>
          <a:bodyPr wrap="square">
            <a:spAutoFit/>
          </a:bodyPr>
          <a:lstStyle/>
          <a:p>
            <a:pPr marL="342900" lvl="0" indent="-342900">
              <a:spcAft>
                <a:spcPts val="1800"/>
              </a:spcAft>
              <a:buFont typeface="Arial" panose="020B0604020202020204" pitchFamily="34" charset="0"/>
              <a:buChar char="•"/>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Beneficiaries </a:t>
            </a: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resided with </a:t>
            </a:r>
            <a:r>
              <a:rPr lang="en-US" altLang="en-US" sz="2400" b="1" dirty="0">
                <a:latin typeface="Arial" panose="020B0604020202020204" pitchFamily="34" charset="0"/>
                <a:ea typeface="Tahoma" panose="020B0604030504040204" pitchFamily="34" charset="0"/>
                <a:cs typeface="Arial" panose="020B0604020202020204" pitchFamily="34" charset="0"/>
              </a:rPr>
              <a:t>OR</a:t>
            </a:r>
            <a:r>
              <a:rPr lang="en-US" altLang="en-US" sz="2400" dirty="0">
                <a:latin typeface="Arial" panose="020B0604020202020204" pitchFamily="34" charset="0"/>
                <a:ea typeface="Tahoma" panose="020B0604030504040204" pitchFamily="34" charset="0"/>
                <a:cs typeface="Arial" panose="020B0604020202020204" pitchFamily="34" charset="0"/>
              </a:rPr>
              <a:t> </a:t>
            </a: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married </a:t>
            </a: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to SM at time of the </a:t>
            </a: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offense</a:t>
            </a:r>
          </a:p>
          <a:p>
            <a:pPr marL="342900" lvl="0" indent="-342900">
              <a:spcAft>
                <a:spcPts val="1800"/>
              </a:spcAft>
              <a:buFont typeface="Arial" panose="020B0604020202020204" pitchFamily="34" charset="0"/>
              <a:buChar char="•"/>
            </a:pP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Marine </a:t>
            </a: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served minimum of </a:t>
            </a:r>
            <a:r>
              <a:rPr lang="en-US" altLang="en-US" sz="2400" b="1" dirty="0">
                <a:solidFill>
                  <a:prstClr val="black"/>
                </a:solidFill>
                <a:latin typeface="Arial" panose="020B0604020202020204" pitchFamily="34" charset="0"/>
                <a:ea typeface="Tahoma" panose="020B0604030504040204" pitchFamily="34" charset="0"/>
                <a:cs typeface="Arial" panose="020B0604020202020204" pitchFamily="34" charset="0"/>
              </a:rPr>
              <a:t>30</a:t>
            </a: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 days on active </a:t>
            </a: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duty</a:t>
            </a:r>
          </a:p>
          <a:p>
            <a:pPr marL="342900" lvl="0" indent="-342900">
              <a:buFont typeface="Arial" panose="020B0604020202020204" pitchFamily="34" charset="0"/>
              <a:buChar char="•"/>
            </a:pP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Marine </a:t>
            </a: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separated from service for </a:t>
            </a: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a documented </a:t>
            </a: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dependent-abuse offense via:</a:t>
            </a:r>
          </a:p>
          <a:p>
            <a:pPr marL="800100" lvl="1" indent="-342900">
              <a:buSzPct val="75000"/>
              <a:buFont typeface="Courier New" panose="02070309020205020404" pitchFamily="49" charset="0"/>
              <a:buChar char="o"/>
            </a:pPr>
            <a:r>
              <a:rPr lang="en-US" altLang="en-US" sz="2000" dirty="0">
                <a:solidFill>
                  <a:prstClr val="black"/>
                </a:solidFill>
                <a:latin typeface="Arial" panose="020B0604020202020204" pitchFamily="34" charset="0"/>
                <a:ea typeface="Tahoma" panose="020B0604030504040204" pitchFamily="34" charset="0"/>
                <a:cs typeface="Arial" panose="020B0604020202020204" pitchFamily="34" charset="0"/>
              </a:rPr>
              <a:t>Result of a court-martial sentence</a:t>
            </a:r>
          </a:p>
          <a:p>
            <a:pPr marL="800100" lvl="1" indent="-342900">
              <a:buSzPct val="75000"/>
              <a:buFont typeface="Courier New" panose="02070309020205020404" pitchFamily="49" charset="0"/>
              <a:buChar char="o"/>
            </a:pPr>
            <a:r>
              <a:rPr lang="en-US" altLang="en-US" sz="2000" dirty="0">
                <a:solidFill>
                  <a:prstClr val="black"/>
                </a:solidFill>
                <a:latin typeface="Arial" panose="020B0604020202020204" pitchFamily="34" charset="0"/>
                <a:ea typeface="Tahoma" panose="020B0604030504040204" pitchFamily="34" charset="0"/>
                <a:cs typeface="Arial" panose="020B0604020202020204" pitchFamily="34" charset="0"/>
              </a:rPr>
              <a:t>Forfeiture of all pay and allowances via court-martial</a:t>
            </a:r>
          </a:p>
          <a:p>
            <a:pPr marL="800100" lvl="1" indent="-342900">
              <a:buSzPct val="75000"/>
              <a:buFont typeface="Courier New" panose="02070309020205020404" pitchFamily="49" charset="0"/>
              <a:buChar char="o"/>
            </a:pPr>
            <a:r>
              <a:rPr lang="en-US" altLang="en-US" sz="2000" dirty="0">
                <a:solidFill>
                  <a:prstClr val="black"/>
                </a:solidFill>
                <a:latin typeface="Arial" panose="020B0604020202020204" pitchFamily="34" charset="0"/>
                <a:ea typeface="Tahoma" panose="020B0604030504040204" pitchFamily="34" charset="0"/>
                <a:cs typeface="Arial" panose="020B0604020202020204" pitchFamily="34" charset="0"/>
              </a:rPr>
              <a:t>Administrative separation (Enlisted)</a:t>
            </a:r>
          </a:p>
          <a:p>
            <a:pPr marL="800100" lvl="1" indent="-342900">
              <a:buSzPct val="75000"/>
              <a:buFont typeface="Courier New" panose="02070309020205020404" pitchFamily="49" charset="0"/>
              <a:buChar char="o"/>
            </a:pPr>
            <a:r>
              <a:rPr lang="en-US" altLang="en-US" sz="2000" dirty="0">
                <a:solidFill>
                  <a:prstClr val="black"/>
                </a:solidFill>
                <a:latin typeface="Arial" panose="020B0604020202020204" pitchFamily="34" charset="0"/>
                <a:ea typeface="Tahoma" panose="020B0604030504040204" pitchFamily="34" charset="0"/>
                <a:cs typeface="Arial" panose="020B0604020202020204" pitchFamily="34" charset="0"/>
              </a:rPr>
              <a:t>Board of Inquiry (Officers)</a:t>
            </a:r>
          </a:p>
        </p:txBody>
      </p:sp>
    </p:spTree>
    <p:extLst>
      <p:ext uri="{BB962C8B-B14F-4D97-AF65-F5344CB8AC3E}">
        <p14:creationId xmlns:p14="http://schemas.microsoft.com/office/powerpoint/2010/main" val="17645491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533400" y="304800"/>
            <a:ext cx="8153400" cy="609600"/>
          </a:xfrm>
        </p:spPr>
        <p:txBody>
          <a:bodyPr>
            <a:normAutofit/>
          </a:bodyPr>
          <a:lstStyle/>
          <a:p>
            <a:r>
              <a:rPr lang="en-US" dirty="0">
                <a:latin typeface="Arial" panose="020B0604020202020204" pitchFamily="34" charset="0"/>
                <a:cs typeface="Arial" panose="020B0604020202020204" pitchFamily="34" charset="0"/>
              </a:rPr>
              <a:t>Eligibility </a:t>
            </a:r>
            <a:r>
              <a:rPr lang="en-US" dirty="0" smtClean="0">
                <a:latin typeface="Arial" panose="020B0604020202020204" pitchFamily="34" charset="0"/>
                <a:cs typeface="Arial" panose="020B0604020202020204" pitchFamily="34" charset="0"/>
              </a:rPr>
              <a:t>Criteria for Children</a:t>
            </a:r>
            <a:endParaRPr lang="en-US" dirty="0">
              <a:latin typeface="Arial" panose="020B0604020202020204" pitchFamily="34" charset="0"/>
              <a:cs typeface="Arial" panose="020B0604020202020204" pitchFamily="34" charset="0"/>
            </a:endParaRPr>
          </a:p>
          <a:p>
            <a:endParaRPr lang="en-US" dirty="0"/>
          </a:p>
        </p:txBody>
      </p:sp>
      <p:sp>
        <p:nvSpPr>
          <p:cNvPr id="3" name="Slide Number Placeholder 2"/>
          <p:cNvSpPr>
            <a:spLocks noGrp="1"/>
          </p:cNvSpPr>
          <p:nvPr>
            <p:ph type="sldNum" sz="quarter" idx="19"/>
          </p:nvPr>
        </p:nvSpPr>
        <p:spPr/>
        <p:txBody>
          <a:bodyPr/>
          <a:lstStyle/>
          <a:p>
            <a:fld id="{5BC166A9-DDD0-49CD-8DB0-614FA4CF797E}" type="slidenum">
              <a:rPr lang="en-US" smtClean="0"/>
              <a:t>9</a:t>
            </a:fld>
            <a:endParaRPr lang="en-US"/>
          </a:p>
        </p:txBody>
      </p:sp>
      <p:sp>
        <p:nvSpPr>
          <p:cNvPr id="5" name="Date Placeholder 4"/>
          <p:cNvSpPr>
            <a:spLocks noGrp="1"/>
          </p:cNvSpPr>
          <p:nvPr>
            <p:ph type="dt" sz="half" idx="10"/>
          </p:nvPr>
        </p:nvSpPr>
        <p:spPr/>
        <p:txBody>
          <a:bodyPr/>
          <a:lstStyle/>
          <a:p>
            <a:fld id="{BC9E966D-0957-4F9E-9444-21825319815D}" type="datetime1">
              <a:rPr lang="en-US" smtClean="0"/>
              <a:pPr/>
              <a:t>6/29/2020</a:t>
            </a:fld>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407" y="6276019"/>
            <a:ext cx="1504193" cy="505781"/>
          </a:xfrm>
          <a:prstGeom prst="rect">
            <a:avLst/>
          </a:prstGeom>
        </p:spPr>
      </p:pic>
      <p:sp>
        <p:nvSpPr>
          <p:cNvPr id="7" name="Rectangle 6"/>
          <p:cNvSpPr/>
          <p:nvPr/>
        </p:nvSpPr>
        <p:spPr>
          <a:xfrm>
            <a:off x="533400" y="1066800"/>
            <a:ext cx="8057393" cy="3739485"/>
          </a:xfrm>
          <a:prstGeom prst="rect">
            <a:avLst/>
          </a:prstGeom>
        </p:spPr>
        <p:txBody>
          <a:bodyPr wrap="square">
            <a:spAutoFit/>
          </a:bodyPr>
          <a:lstStyle/>
          <a:p>
            <a:pPr marL="285750" lvl="0" indent="-285750" eaLnBrk="0" fontAlgn="base" hangingPunct="0">
              <a:spcAft>
                <a:spcPts val="1800"/>
              </a:spcAft>
              <a:buFont typeface="Arial" panose="020B0604020202020204" pitchFamily="34" charset="0"/>
              <a:buChar char="•"/>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Under 18 years of age</a:t>
            </a:r>
          </a:p>
          <a:p>
            <a:pPr marL="285750" lvl="0" indent="-285750" eaLnBrk="0" fontAlgn="base" hangingPunct="0">
              <a:spcAft>
                <a:spcPts val="1800"/>
              </a:spcAft>
              <a:buFont typeface="Arial" panose="020B0604020202020204" pitchFamily="34" charset="0"/>
              <a:buChar char="•"/>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18 years or older, but incapable of self-support because of mental or physical incapacity (will require </a:t>
            </a: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evidence)</a:t>
            </a:r>
            <a:endPar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endParaRPr>
          </a:p>
          <a:p>
            <a:pPr marL="285750" lvl="0" indent="-285750" eaLnBrk="0" fontAlgn="base" hangingPunct="0">
              <a:spcAft>
                <a:spcPts val="1800"/>
              </a:spcAft>
              <a:buFont typeface="Arial" panose="020B0604020202020204" pitchFamily="34" charset="0"/>
              <a:buChar char="•"/>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Between 18 and 23 </a:t>
            </a: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years old, </a:t>
            </a: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but enrolled full time in an institution of higher learning and dependent on SM for greater </a:t>
            </a: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than half </a:t>
            </a: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of support (will require </a:t>
            </a:r>
            <a:r>
              <a:rPr lang="en-US" altLang="en-US" sz="2400" dirty="0" smtClean="0">
                <a:solidFill>
                  <a:prstClr val="black"/>
                </a:solidFill>
                <a:latin typeface="Arial" panose="020B0604020202020204" pitchFamily="34" charset="0"/>
                <a:ea typeface="Tahoma" panose="020B0604030504040204" pitchFamily="34" charset="0"/>
                <a:cs typeface="Arial" panose="020B0604020202020204" pitchFamily="34" charset="0"/>
              </a:rPr>
              <a:t>evidence)</a:t>
            </a:r>
            <a:endPar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endParaRPr>
          </a:p>
          <a:p>
            <a:pPr marL="285750" lvl="0" indent="-285750" eaLnBrk="0" fontAlgn="base" hangingPunct="0">
              <a:spcAft>
                <a:spcPct val="0"/>
              </a:spcAft>
              <a:buFont typeface="Arial" panose="020B0604020202020204" pitchFamily="34" charset="0"/>
              <a:buChar char="•"/>
            </a:pPr>
            <a:r>
              <a:rPr lang="en-US" altLang="en-US" sz="2400" dirty="0">
                <a:solidFill>
                  <a:prstClr val="black"/>
                </a:solidFill>
                <a:latin typeface="Arial" panose="020B0604020202020204" pitchFamily="34" charset="0"/>
                <a:ea typeface="Tahoma" panose="020B0604030504040204" pitchFamily="34" charset="0"/>
                <a:cs typeface="Arial" panose="020B0604020202020204" pitchFamily="34" charset="0"/>
              </a:rPr>
              <a:t>Still a dependent at the time of the separation or court-martial</a:t>
            </a:r>
          </a:p>
        </p:txBody>
      </p:sp>
    </p:spTree>
    <p:extLst>
      <p:ext uri="{BB962C8B-B14F-4D97-AF65-F5344CB8AC3E}">
        <p14:creationId xmlns:p14="http://schemas.microsoft.com/office/powerpoint/2010/main" val="22346217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bf87e852-2a8d-40c5-85cc-cc0127d5a5d8">MFDIV-1097943317-7</_dlc_DocId>
    <_dlc_DocIdUrl xmlns="bf87e852-2a8d-40c5-85cc-cc0127d5a5d8">
      <Url>https://ehqmc.usmc.mil/sites/family/_layouts/DocIdRedir.aspx?ID=MFDIV-1097943317-7</Url>
      <Description>MFDIV-1097943317-7</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ADEE809B0A48D74480D586F3B0A2D7A3" ma:contentTypeVersion="0" ma:contentTypeDescription="Create a new document." ma:contentTypeScope="" ma:versionID="b3743c9f082039eca49ea27169497d7b">
  <xsd:schema xmlns:xsd="http://www.w3.org/2001/XMLSchema" xmlns:xs="http://www.w3.org/2001/XMLSchema" xmlns:p="http://schemas.microsoft.com/office/2006/metadata/properties" xmlns:ns2="bf87e852-2a8d-40c5-85cc-cc0127d5a5d8" targetNamespace="http://schemas.microsoft.com/office/2006/metadata/properties" ma:root="true" ma:fieldsID="2b6160aa878b24687d681801706f797a" ns2:_="">
    <xsd:import namespace="bf87e852-2a8d-40c5-85cc-cc0127d5a5d8"/>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87e852-2a8d-40c5-85cc-cc0127d5a5d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741A7F-39BA-4E28-9C74-98C2B662CDE2}">
  <ds:schemaRefs>
    <ds:schemaRef ds:uri="http://schemas.microsoft.com/sharepoint/events"/>
  </ds:schemaRefs>
</ds:datastoreItem>
</file>

<file path=customXml/itemProps2.xml><?xml version="1.0" encoding="utf-8"?>
<ds:datastoreItem xmlns:ds="http://schemas.openxmlformats.org/officeDocument/2006/customXml" ds:itemID="{C2F54707-6832-438F-A50C-9473E0B84A6F}">
  <ds:schemaRefs>
    <ds:schemaRef ds:uri="http://schemas.microsoft.com/sharepoint/v3/contenttype/forms"/>
  </ds:schemaRefs>
</ds:datastoreItem>
</file>

<file path=customXml/itemProps3.xml><?xml version="1.0" encoding="utf-8"?>
<ds:datastoreItem xmlns:ds="http://schemas.openxmlformats.org/officeDocument/2006/customXml" ds:itemID="{0435CD4C-D58F-4082-9A4F-062DB8FF476F}">
  <ds:schemaRefs>
    <ds:schemaRef ds:uri="http://schemas.microsoft.com/office/2006/metadata/properties"/>
    <ds:schemaRef ds:uri="http://purl.org/dc/terms/"/>
    <ds:schemaRef ds:uri="http://schemas.openxmlformats.org/package/2006/metadata/core-properties"/>
    <ds:schemaRef ds:uri="bf87e852-2a8d-40c5-85cc-cc0127d5a5d8"/>
    <ds:schemaRef ds:uri="http://schemas.microsoft.com/office/2006/documentManagement/types"/>
    <ds:schemaRef ds:uri="http://schemas.microsoft.com/office/infopath/2007/PartnerControls"/>
    <ds:schemaRef ds:uri="http://purl.org/dc/elements/1.1/"/>
    <ds:schemaRef ds:uri="http://www.w3.org/XML/1998/namespace"/>
    <ds:schemaRef ds:uri="http://purl.org/dc/dcmitype/"/>
  </ds:schemaRefs>
</ds:datastoreItem>
</file>

<file path=customXml/itemProps4.xml><?xml version="1.0" encoding="utf-8"?>
<ds:datastoreItem xmlns:ds="http://schemas.openxmlformats.org/officeDocument/2006/customXml" ds:itemID="{08AEED87-F0D4-4DF1-9577-353E8B3035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87e852-2a8d-40c5-85cc-cc0127d5a5d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1944</TotalTime>
  <Words>1625</Words>
  <Application>Microsoft Office PowerPoint</Application>
  <PresentationFormat>Letter Paper (8.5x11 in)</PresentationFormat>
  <Paragraphs>275</Paragraphs>
  <Slides>28</Slides>
  <Notes>28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Courier New</vt:lpstr>
      <vt:lpstr>Tahoma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MOBLEY CIV GREGORY D</dc:creator>
  <cp:lastModifiedBy>Eichner 1stLt Monica S</cp:lastModifiedBy>
  <cp:revision>138</cp:revision>
  <cp:lastPrinted>2019-08-19T13:17:45Z</cp:lastPrinted>
  <dcterms:created xsi:type="dcterms:W3CDTF">2015-11-10T13:09:17Z</dcterms:created>
  <dcterms:modified xsi:type="dcterms:W3CDTF">2020-06-29T18:26:47Z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0x010100ADEE809B0A48D74480D586F3B0A2D7A3</vt:lpwstr>
  </property>
  <property fmtid="{D5CDD505-2E9C-101B-9397-08002B2CF9AE}" pid="3" name="_dlc_DocIdItemGuid">
    <vt:lpwstr>3eca4cda-a195-47c5-b6fc-0760ab7fcbd0</vt:lpwstr>
  </property>
</Properties>
</file>